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9" r:id="rId4"/>
    <p:sldId id="258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95" r:id="rId14"/>
    <p:sldId id="268" r:id="rId15"/>
    <p:sldId id="269" r:id="rId16"/>
    <p:sldId id="270" r:id="rId17"/>
    <p:sldId id="271" r:id="rId18"/>
    <p:sldId id="274" r:id="rId19"/>
    <p:sldId id="283" r:id="rId20"/>
    <p:sldId id="286" r:id="rId21"/>
    <p:sldId id="272" r:id="rId22"/>
    <p:sldId id="273" r:id="rId23"/>
    <p:sldId id="284" r:id="rId24"/>
    <p:sldId id="285" r:id="rId25"/>
    <p:sldId id="287" r:id="rId26"/>
    <p:sldId id="276" r:id="rId27"/>
    <p:sldId id="278" r:id="rId28"/>
    <p:sldId id="289" r:id="rId29"/>
    <p:sldId id="292" r:id="rId30"/>
    <p:sldId id="291" r:id="rId31"/>
    <p:sldId id="293" r:id="rId32"/>
    <p:sldId id="281" r:id="rId33"/>
    <p:sldId id="282" r:id="rId34"/>
    <p:sldId id="277" r:id="rId35"/>
    <p:sldId id="299" r:id="rId36"/>
    <p:sldId id="302" r:id="rId37"/>
    <p:sldId id="300" r:id="rId38"/>
    <p:sldId id="296" r:id="rId39"/>
    <p:sldId id="297" r:id="rId40"/>
    <p:sldId id="301" r:id="rId4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636" y="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1.9991251093613299E-2"/>
          <c:y val="1.9965001590836778E-2"/>
          <c:w val="0.86911623894235446"/>
          <c:h val="0.9600699968183265"/>
        </c:manualLayout>
      </c:layout>
      <c:barChart>
        <c:barDir val="col"/>
        <c:grouping val="clustered"/>
        <c:varyColors val="0"/>
        <c:ser>
          <c:idx val="0"/>
          <c:order val="0"/>
          <c:tx>
            <c:v>A Coruña</c:v>
          </c:tx>
          <c:spPr>
            <a:solidFill>
              <a:srgbClr val="C0504D"/>
            </a:solidFill>
            <a:ln>
              <a:noFill/>
            </a:ln>
          </c:spPr>
          <c:invertIfNegative val="0"/>
          <c:cat>
            <c:strLit>
              <c:ptCount val="10"/>
              <c:pt idx="0">
                <c:v>B-Basureiros</c:v>
              </c:pt>
              <c:pt idx="1">
                <c:v>D-Descoñecida</c:v>
              </c:pt>
              <c:pt idx="2">
                <c:v>E-Reproducción</c:v>
              </c:pt>
              <c:pt idx="3">
                <c:v>I-Intencionado</c:v>
              </c:pt>
              <c:pt idx="4">
                <c:v>N-Neglixencia</c:v>
              </c:pt>
              <c:pt idx="5">
                <c:v>O-Outros</c:v>
              </c:pt>
              <c:pt idx="6">
                <c:v>Q-Queima</c:v>
              </c:pt>
              <c:pt idx="7">
                <c:v>R-Natural</c:v>
              </c:pt>
              <c:pt idx="8">
                <c:v>S-Sen Especificar</c:v>
              </c:pt>
              <c:pt idx="9">
                <c:v>Total</c:v>
              </c:pt>
            </c:strLit>
          </c:cat>
          <c:val>
            <c:numLit>
              <c:formatCode>General</c:formatCode>
              <c:ptCount val="10"/>
              <c:pt idx="0">
                <c:v>361</c:v>
              </c:pt>
              <c:pt idx="1">
                <c:v>6604</c:v>
              </c:pt>
              <c:pt idx="2">
                <c:v>434</c:v>
              </c:pt>
              <c:pt idx="3">
                <c:v>39292</c:v>
              </c:pt>
              <c:pt idx="4">
                <c:v>1696</c:v>
              </c:pt>
              <c:pt idx="5">
                <c:v>894</c:v>
              </c:pt>
              <c:pt idx="6">
                <c:v>769</c:v>
              </c:pt>
              <c:pt idx="7">
                <c:v>139</c:v>
              </c:pt>
              <c:pt idx="8">
                <c:v>6</c:v>
              </c:pt>
              <c:pt idx="9">
                <c:v>50195</c:v>
              </c:pt>
            </c:numLit>
          </c:val>
        </c:ser>
        <c:ser>
          <c:idx val="1"/>
          <c:order val="1"/>
          <c:tx>
            <c:v>%</c:v>
          </c:tx>
          <c:spPr>
            <a:solidFill>
              <a:srgbClr val="9BBB59"/>
            </a:solidFill>
            <a:ln>
              <a:noFill/>
            </a:ln>
          </c:spPr>
          <c:invertIfNegative val="0"/>
          <c:cat>
            <c:strLit>
              <c:ptCount val="10"/>
              <c:pt idx="0">
                <c:v>B-Basureiros</c:v>
              </c:pt>
              <c:pt idx="1">
                <c:v>D-Descoñecida</c:v>
              </c:pt>
              <c:pt idx="2">
                <c:v>E-Reproducción</c:v>
              </c:pt>
              <c:pt idx="3">
                <c:v>I-Intencionado</c:v>
              </c:pt>
              <c:pt idx="4">
                <c:v>N-Neglixencia</c:v>
              </c:pt>
              <c:pt idx="5">
                <c:v>O-Outros</c:v>
              </c:pt>
              <c:pt idx="6">
                <c:v>Q-Queima</c:v>
              </c:pt>
              <c:pt idx="7">
                <c:v>R-Natural</c:v>
              </c:pt>
              <c:pt idx="8">
                <c:v>S-Sen Especificar</c:v>
              </c:pt>
              <c:pt idx="9">
                <c:v>Total</c:v>
              </c:pt>
            </c:strLit>
          </c:cat>
          <c:val>
            <c:numLit>
              <c:formatCode>General</c:formatCode>
              <c:ptCount val="10"/>
              <c:pt idx="0">
                <c:v>0.72</c:v>
              </c:pt>
              <c:pt idx="1">
                <c:v>13.16</c:v>
              </c:pt>
              <c:pt idx="2">
                <c:v>0.86</c:v>
              </c:pt>
              <c:pt idx="3">
                <c:v>78.28</c:v>
              </c:pt>
              <c:pt idx="4">
                <c:v>3.38</c:v>
              </c:pt>
              <c:pt idx="5">
                <c:v>1.78</c:v>
              </c:pt>
              <c:pt idx="6">
                <c:v>1.53</c:v>
              </c:pt>
              <c:pt idx="7">
                <c:v>0.28000000000000003</c:v>
              </c:pt>
              <c:pt idx="8">
                <c:v>0.01</c:v>
              </c:pt>
              <c:pt idx="9">
                <c:v>100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000960"/>
        <c:axId val="73302592"/>
      </c:barChart>
      <c:valAx>
        <c:axId val="73302592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s-ES"/>
          </a:p>
        </c:txPr>
        <c:crossAx val="97000960"/>
        <c:crosses val="autoZero"/>
        <c:crossBetween val="between"/>
      </c:valAx>
      <c:catAx>
        <c:axId val="9700096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w="9360">
            <a:solidFill>
              <a:srgbClr val="878787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s-ES"/>
          </a:p>
        </c:txPr>
        <c:crossAx val="73302592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5D9FF-4157-456A-86E7-79A0F5A253B9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594CE-4284-46C9-9224-B0CA40F3F18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5667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2 Marcador de notas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2 Marcador de notas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2 Marcador de notas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7737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4896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2397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0382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961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7695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5599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96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3658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0402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0234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CA34B-FBFF-4D57-8125-7B465CE3A3CA}" type="datetimeFigureOut">
              <a:rPr lang="es-ES" smtClean="0"/>
              <a:t>14/06/2018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80B76-F5B1-4D0D-8A6D-8737E21C914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033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 preferRelativeResize="0">
            <a:picLocks noChangeAspect="1"/>
          </p:cNvPicPr>
          <p:nvPr/>
        </p:nvPicPr>
        <p:blipFill rotWithShape="1">
          <a:blip r:embed="rId2">
            <a:lum/>
            <a:alphaModFix/>
          </a:blip>
          <a:srcRect b="6371"/>
          <a:stretch/>
        </p:blipFill>
        <p:spPr>
          <a:xfrm>
            <a:off x="-22239" y="12932"/>
            <a:ext cx="5076916" cy="67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5 CuadroTexto"/>
          <p:cNvSpPr txBox="1"/>
          <p:nvPr/>
        </p:nvSpPr>
        <p:spPr>
          <a:xfrm>
            <a:off x="5355767" y="980728"/>
            <a:ext cx="33843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Modificado </a:t>
            </a:r>
            <a:r>
              <a:rPr lang="es-ES" sz="2800" dirty="0" err="1" smtClean="0"/>
              <a:t>pola</a:t>
            </a:r>
            <a:r>
              <a:rPr lang="es-ES" sz="2800" dirty="0" smtClean="0"/>
              <a:t> </a:t>
            </a:r>
            <a:r>
              <a:rPr lang="es-ES" sz="2800" b="1" dirty="0" err="1" smtClean="0"/>
              <a:t>Lei</a:t>
            </a:r>
            <a:r>
              <a:rPr lang="es-ES" sz="2800" b="1" dirty="0" smtClean="0"/>
              <a:t> 7/2012, do 28 de </a:t>
            </a:r>
            <a:r>
              <a:rPr lang="es-ES" sz="2800" b="1" dirty="0" err="1" smtClean="0"/>
              <a:t>xuño</a:t>
            </a:r>
            <a:r>
              <a:rPr lang="es-ES" sz="2800" b="1" dirty="0" smtClean="0"/>
              <a:t>,  montes de Galicia</a:t>
            </a:r>
          </a:p>
          <a:p>
            <a:endParaRPr lang="es-ES" sz="2800" b="1" dirty="0"/>
          </a:p>
          <a:p>
            <a:r>
              <a:rPr lang="es-ES" sz="2800" b="1" dirty="0" smtClean="0"/>
              <a:t>Disposición </a:t>
            </a:r>
            <a:r>
              <a:rPr lang="es-ES" sz="2800" b="1" dirty="0" err="1" smtClean="0"/>
              <a:t>derradeira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primeira</a:t>
            </a:r>
            <a:endParaRPr lang="es-ES" sz="2800" b="1" dirty="0" smtClean="0"/>
          </a:p>
          <a:p>
            <a:r>
              <a:rPr lang="es-ES" sz="2800" dirty="0" smtClean="0"/>
              <a:t>VINTE E SEIS: O artigo 33 queda redactado como </a:t>
            </a:r>
            <a:r>
              <a:rPr lang="es-ES" sz="2800" dirty="0" err="1" smtClean="0"/>
              <a:t>segue</a:t>
            </a:r>
            <a:r>
              <a:rPr lang="es-ES" sz="2800" dirty="0" smtClean="0"/>
              <a:t>: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380485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Comunicacións</a:t>
            </a:r>
            <a:r>
              <a:rPr lang="es-ES" dirty="0" smtClean="0"/>
              <a:t> de </a:t>
            </a:r>
            <a:r>
              <a:rPr lang="es-ES" dirty="0" err="1" smtClean="0"/>
              <a:t>queimas</a:t>
            </a:r>
            <a:r>
              <a:rPr lang="es-ES" dirty="0" smtClean="0"/>
              <a:t>:</a:t>
            </a:r>
            <a:br>
              <a:rPr lang="es-ES" dirty="0" smtClean="0"/>
            </a:br>
            <a:r>
              <a:rPr lang="es-ES" dirty="0" smtClean="0"/>
              <a:t>condicionantes</a:t>
            </a:r>
            <a:endParaRPr lang="es-ES" dirty="0"/>
          </a:p>
        </p:txBody>
      </p:sp>
      <p:sp>
        <p:nvSpPr>
          <p:cNvPr id="8" name="7 Proceso"/>
          <p:cNvSpPr/>
          <p:nvPr/>
        </p:nvSpPr>
        <p:spPr>
          <a:xfrm>
            <a:off x="611560" y="1916832"/>
            <a:ext cx="2232248" cy="100811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 smtClean="0"/>
          </a:p>
          <a:p>
            <a:pPr algn="ctr"/>
            <a:r>
              <a:rPr lang="es-ES" dirty="0" smtClean="0"/>
              <a:t>Que?</a:t>
            </a:r>
          </a:p>
          <a:p>
            <a:pPr lvl="0" algn="ctr"/>
            <a:r>
              <a:rPr lang="es-ES" dirty="0" err="1"/>
              <a:t>vou</a:t>
            </a:r>
            <a:r>
              <a:rPr lang="es-ES" dirty="0"/>
              <a:t> </a:t>
            </a:r>
            <a:r>
              <a:rPr lang="es-ES" dirty="0" err="1"/>
              <a:t>queimar</a:t>
            </a:r>
            <a:endParaRPr lang="es-ES" dirty="0"/>
          </a:p>
          <a:p>
            <a:pPr algn="ctr"/>
            <a:endParaRPr lang="es-ES" dirty="0" smtClean="0"/>
          </a:p>
          <a:p>
            <a:pPr algn="ctr"/>
            <a:endParaRPr lang="es-ES" dirty="0"/>
          </a:p>
        </p:txBody>
      </p:sp>
      <p:sp>
        <p:nvSpPr>
          <p:cNvPr id="9" name="8 Proceso"/>
          <p:cNvSpPr/>
          <p:nvPr/>
        </p:nvSpPr>
        <p:spPr>
          <a:xfrm>
            <a:off x="4499992" y="1844824"/>
            <a:ext cx="2232248" cy="115212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 smtClean="0"/>
          </a:p>
          <a:p>
            <a:pPr algn="ctr"/>
            <a:endParaRPr lang="es-ES" dirty="0"/>
          </a:p>
          <a:p>
            <a:pPr algn="ctr"/>
            <a:endParaRPr lang="es-ES" dirty="0" smtClean="0"/>
          </a:p>
          <a:p>
            <a:pPr algn="ctr"/>
            <a:r>
              <a:rPr lang="es-ES" dirty="0" err="1" smtClean="0"/>
              <a:t>Quen</a:t>
            </a:r>
            <a:r>
              <a:rPr lang="es-ES" dirty="0" smtClean="0"/>
              <a:t>?</a:t>
            </a:r>
          </a:p>
          <a:p>
            <a:pPr lvl="0" algn="ctr"/>
            <a:r>
              <a:rPr lang="es-ES" dirty="0"/>
              <a:t>con </a:t>
            </a:r>
            <a:r>
              <a:rPr lang="es-ES" dirty="0" err="1"/>
              <a:t>quen</a:t>
            </a:r>
            <a:r>
              <a:rPr lang="es-ES" dirty="0"/>
              <a:t> </a:t>
            </a:r>
            <a:r>
              <a:rPr lang="es-ES" dirty="0" err="1"/>
              <a:t>vou</a:t>
            </a:r>
            <a:r>
              <a:rPr lang="es-ES" dirty="0"/>
              <a:t> </a:t>
            </a:r>
            <a:r>
              <a:rPr lang="es-ES" dirty="0" err="1"/>
              <a:t>queimar</a:t>
            </a:r>
            <a:endParaRPr lang="es-ES" dirty="0"/>
          </a:p>
          <a:p>
            <a:pPr algn="ctr"/>
            <a:endParaRPr lang="es-ES" dirty="0" smtClean="0"/>
          </a:p>
          <a:p>
            <a:pPr algn="ctr"/>
            <a:endParaRPr lang="es-ES" dirty="0"/>
          </a:p>
        </p:txBody>
      </p:sp>
      <p:sp>
        <p:nvSpPr>
          <p:cNvPr id="10" name="9 Proceso"/>
          <p:cNvSpPr/>
          <p:nvPr/>
        </p:nvSpPr>
        <p:spPr>
          <a:xfrm>
            <a:off x="611560" y="3933056"/>
            <a:ext cx="2232248" cy="100811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Con que recurso?</a:t>
            </a:r>
          </a:p>
          <a:p>
            <a:pPr algn="ctr"/>
            <a:endParaRPr lang="es-ES" dirty="0"/>
          </a:p>
        </p:txBody>
      </p:sp>
      <p:sp>
        <p:nvSpPr>
          <p:cNvPr id="11" name="10 Proceso"/>
          <p:cNvSpPr/>
          <p:nvPr/>
        </p:nvSpPr>
        <p:spPr>
          <a:xfrm>
            <a:off x="4499992" y="3932134"/>
            <a:ext cx="2232248" cy="100811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Como?</a:t>
            </a:r>
          </a:p>
          <a:p>
            <a:pPr lvl="0" algn="ctr"/>
            <a:r>
              <a:rPr lang="es-ES" dirty="0" err="1"/>
              <a:t>volume</a:t>
            </a:r>
            <a:r>
              <a:rPr lang="es-ES" dirty="0"/>
              <a:t> das </a:t>
            </a:r>
            <a:r>
              <a:rPr lang="es-ES" dirty="0" err="1"/>
              <a:t>queimas</a:t>
            </a:r>
            <a:r>
              <a:rPr lang="es-ES" dirty="0"/>
              <a:t>, </a:t>
            </a:r>
            <a:r>
              <a:rPr lang="es-ES" dirty="0" err="1"/>
              <a:t>diametro</a:t>
            </a:r>
            <a:r>
              <a:rPr lang="es-ES" dirty="0"/>
              <a:t>, etc..</a:t>
            </a:r>
          </a:p>
          <a:p>
            <a:pPr algn="ctr"/>
            <a:endParaRPr lang="es-ES" dirty="0"/>
          </a:p>
        </p:txBody>
      </p:sp>
      <p:cxnSp>
        <p:nvCxnSpPr>
          <p:cNvPr id="13" name="12 Conector recto de flecha"/>
          <p:cNvCxnSpPr/>
          <p:nvPr/>
        </p:nvCxnSpPr>
        <p:spPr>
          <a:xfrm>
            <a:off x="2843808" y="2492896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>
            <a:endCxn id="11" idx="0"/>
          </p:cNvCxnSpPr>
          <p:nvPr/>
        </p:nvCxnSpPr>
        <p:spPr>
          <a:xfrm>
            <a:off x="5616116" y="2996952"/>
            <a:ext cx="0" cy="9351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>
            <a:stCxn id="11" idx="1"/>
            <a:endCxn id="10" idx="3"/>
          </p:cNvCxnSpPr>
          <p:nvPr/>
        </p:nvCxnSpPr>
        <p:spPr>
          <a:xfrm flipH="1">
            <a:off x="2843808" y="4436190"/>
            <a:ext cx="1656184" cy="9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24 CuadroTexto"/>
          <p:cNvSpPr txBox="1"/>
          <p:nvPr/>
        </p:nvSpPr>
        <p:spPr>
          <a:xfrm>
            <a:off x="1115616" y="5776851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Cuestión de </a:t>
            </a:r>
            <a:r>
              <a:rPr lang="es-ES" dirty="0" err="1"/>
              <a:t>aptitude</a:t>
            </a:r>
            <a:r>
              <a:rPr lang="es-ES" dirty="0"/>
              <a:t> e </a:t>
            </a:r>
            <a:r>
              <a:rPr lang="es-ES" dirty="0" err="1"/>
              <a:t>responsabilidade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5692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539640" y="404640"/>
            <a:ext cx="8127720" cy="60955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563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2" r="9656"/>
          <a:stretch/>
        </p:blipFill>
        <p:spPr bwMode="auto">
          <a:xfrm>
            <a:off x="204897" y="896610"/>
            <a:ext cx="8811827" cy="515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539552" y="1196752"/>
            <a:ext cx="3024336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LUME EN ZONA DE INTERFAZ URBANO/ FORESTAL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9245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549000" y="1600200"/>
            <a:ext cx="8045640" cy="45255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CuadroTexto"/>
          <p:cNvSpPr txBox="1"/>
          <p:nvPr/>
        </p:nvSpPr>
        <p:spPr>
          <a:xfrm>
            <a:off x="549000" y="188640"/>
            <a:ext cx="819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Prohibido a </a:t>
            </a:r>
            <a:r>
              <a:rPr lang="es-ES" dirty="0" err="1" smtClean="0"/>
              <a:t>queima</a:t>
            </a:r>
            <a:r>
              <a:rPr lang="es-ES" dirty="0" smtClean="0"/>
              <a:t> de plásticos, restos de mobles, restos orgánicos, etc..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3505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Proceso"/>
          <p:cNvSpPr/>
          <p:nvPr/>
        </p:nvSpPr>
        <p:spPr>
          <a:xfrm>
            <a:off x="827584" y="764704"/>
            <a:ext cx="1368152" cy="9361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FOGUEIRAS DE RECREO</a:t>
            </a:r>
            <a:endParaRPr lang="es-ES" dirty="0"/>
          </a:p>
        </p:txBody>
      </p:sp>
      <p:sp>
        <p:nvSpPr>
          <p:cNvPr id="5" name="4 Proceso"/>
          <p:cNvSpPr/>
          <p:nvPr/>
        </p:nvSpPr>
        <p:spPr>
          <a:xfrm>
            <a:off x="6675307" y="908720"/>
            <a:ext cx="1368152" cy="9361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MATERIAIS SOBRANTES</a:t>
            </a:r>
            <a:endParaRPr lang="es-ES" dirty="0"/>
          </a:p>
        </p:txBody>
      </p:sp>
      <p:sp>
        <p:nvSpPr>
          <p:cNvPr id="6" name="5 Proceso"/>
          <p:cNvSpPr/>
          <p:nvPr/>
        </p:nvSpPr>
        <p:spPr>
          <a:xfrm>
            <a:off x="3560806" y="2636912"/>
            <a:ext cx="1872208" cy="9361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ARTIGO 36 OUTROS USOS DO LUME</a:t>
            </a:r>
            <a:endParaRPr lang="es-ES" dirty="0"/>
          </a:p>
        </p:txBody>
      </p:sp>
      <p:sp>
        <p:nvSpPr>
          <p:cNvPr id="7" name="6 Proceso"/>
          <p:cNvSpPr/>
          <p:nvPr/>
        </p:nvSpPr>
        <p:spPr>
          <a:xfrm>
            <a:off x="971600" y="4941168"/>
            <a:ext cx="3384376" cy="9361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EQUIPAMENTOS DE QUEIMA E COMBUSTIÓN</a:t>
            </a:r>
            <a:endParaRPr lang="es-ES" dirty="0"/>
          </a:p>
        </p:txBody>
      </p:sp>
      <p:sp>
        <p:nvSpPr>
          <p:cNvPr id="8" name="7 Proceso"/>
          <p:cNvSpPr/>
          <p:nvPr/>
        </p:nvSpPr>
        <p:spPr>
          <a:xfrm>
            <a:off x="6015802" y="5037645"/>
            <a:ext cx="2232248" cy="115212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ÁREAS RECREATIVAS EN ZONAS NON ZAR</a:t>
            </a:r>
          </a:p>
          <a:p>
            <a:pPr algn="ctr"/>
            <a:r>
              <a:rPr lang="es-ES" dirty="0" smtClean="0"/>
              <a:t>Identificadas</a:t>
            </a:r>
          </a:p>
          <a:p>
            <a:pPr algn="ctr"/>
            <a:r>
              <a:rPr lang="es-ES" dirty="0" err="1" smtClean="0"/>
              <a:t>infraestrutura</a:t>
            </a:r>
            <a:endParaRPr lang="es-ES" dirty="0"/>
          </a:p>
        </p:txBody>
      </p:sp>
      <p:cxnSp>
        <p:nvCxnSpPr>
          <p:cNvPr id="9" name="8 Conector recto de flecha"/>
          <p:cNvCxnSpPr/>
          <p:nvPr/>
        </p:nvCxnSpPr>
        <p:spPr>
          <a:xfrm flipH="1" flipV="1">
            <a:off x="2195736" y="1700808"/>
            <a:ext cx="1365071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>
            <a:off x="5450585" y="3573016"/>
            <a:ext cx="568819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V="1">
            <a:off x="5450585" y="1844824"/>
            <a:ext cx="1137639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flipH="1">
            <a:off x="2195736" y="3573016"/>
            <a:ext cx="1285416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6491126" y="2636912"/>
            <a:ext cx="208823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Festas</a:t>
            </a:r>
            <a:r>
              <a:rPr lang="es-ES" dirty="0" smtClean="0"/>
              <a:t> de arraigada tradición popular</a:t>
            </a:r>
            <a:endParaRPr lang="es-ES" dirty="0"/>
          </a:p>
        </p:txBody>
      </p:sp>
      <p:cxnSp>
        <p:nvCxnSpPr>
          <p:cNvPr id="20" name="19 Conector recto de flecha"/>
          <p:cNvCxnSpPr/>
          <p:nvPr/>
        </p:nvCxnSpPr>
        <p:spPr>
          <a:xfrm>
            <a:off x="5450585" y="3104964"/>
            <a:ext cx="88814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933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uario\Desktop\598dd0f572-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96" y="1988840"/>
            <a:ext cx="7315200" cy="452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Proceso"/>
          <p:cNvSpPr/>
          <p:nvPr/>
        </p:nvSpPr>
        <p:spPr>
          <a:xfrm>
            <a:off x="227464" y="263530"/>
            <a:ext cx="1512168" cy="9361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Identificación</a:t>
            </a:r>
            <a:endParaRPr lang="es-ES" dirty="0"/>
          </a:p>
        </p:txBody>
      </p:sp>
      <p:sp>
        <p:nvSpPr>
          <p:cNvPr id="7" name="6 Proceso"/>
          <p:cNvSpPr/>
          <p:nvPr/>
        </p:nvSpPr>
        <p:spPr>
          <a:xfrm>
            <a:off x="1718525" y="263530"/>
            <a:ext cx="1584176" cy="9361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Administración </a:t>
            </a:r>
            <a:r>
              <a:rPr lang="es-ES" dirty="0" err="1" smtClean="0"/>
              <a:t>ou</a:t>
            </a:r>
            <a:r>
              <a:rPr lang="es-ES" dirty="0" smtClean="0"/>
              <a:t> </a:t>
            </a:r>
            <a:r>
              <a:rPr lang="es-ES" dirty="0" err="1" smtClean="0"/>
              <a:t>entidade</a:t>
            </a:r>
            <a:r>
              <a:rPr lang="es-ES" dirty="0" smtClean="0"/>
              <a:t> responsable</a:t>
            </a:r>
            <a:endParaRPr lang="es-ES" dirty="0"/>
          </a:p>
        </p:txBody>
      </p:sp>
      <p:sp>
        <p:nvSpPr>
          <p:cNvPr id="8" name="7 Proceso"/>
          <p:cNvSpPr/>
          <p:nvPr/>
        </p:nvSpPr>
        <p:spPr>
          <a:xfrm>
            <a:off x="3302701" y="263530"/>
            <a:ext cx="1296144" cy="9361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Teléfono de contacto</a:t>
            </a:r>
            <a:endParaRPr lang="es-ES" dirty="0"/>
          </a:p>
        </p:txBody>
      </p:sp>
      <p:sp>
        <p:nvSpPr>
          <p:cNvPr id="9" name="8 Proceso"/>
          <p:cNvSpPr/>
          <p:nvPr/>
        </p:nvSpPr>
        <p:spPr>
          <a:xfrm>
            <a:off x="4598845" y="263530"/>
            <a:ext cx="1173297" cy="9361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Plano área</a:t>
            </a:r>
            <a:endParaRPr lang="es-ES" dirty="0"/>
          </a:p>
        </p:txBody>
      </p:sp>
      <p:sp>
        <p:nvSpPr>
          <p:cNvPr id="10" name="9 Proceso"/>
          <p:cNvSpPr/>
          <p:nvPr/>
        </p:nvSpPr>
        <p:spPr>
          <a:xfrm>
            <a:off x="5793311" y="263530"/>
            <a:ext cx="1274948" cy="9361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Teléfono</a:t>
            </a:r>
          </a:p>
          <a:p>
            <a:pPr algn="ctr"/>
            <a:r>
              <a:rPr lang="es-ES" dirty="0" smtClean="0"/>
              <a:t>de incendios</a:t>
            </a:r>
            <a:endParaRPr lang="es-ES" dirty="0"/>
          </a:p>
        </p:txBody>
      </p:sp>
      <p:sp>
        <p:nvSpPr>
          <p:cNvPr id="11" name="10 Proceso"/>
          <p:cNvSpPr/>
          <p:nvPr/>
        </p:nvSpPr>
        <p:spPr>
          <a:xfrm>
            <a:off x="7020272" y="263530"/>
            <a:ext cx="1856892" cy="9361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IRDI EXTREMO</a:t>
            </a:r>
          </a:p>
          <a:p>
            <a:pPr algn="ctr"/>
            <a:r>
              <a:rPr lang="es-ES" dirty="0" smtClean="0"/>
              <a:t>PROHIBIDO</a:t>
            </a:r>
          </a:p>
        </p:txBody>
      </p:sp>
    </p:spTree>
    <p:extLst>
      <p:ext uri="{BB962C8B-B14F-4D97-AF65-F5344CB8AC3E}">
        <p14:creationId xmlns:p14="http://schemas.microsoft.com/office/powerpoint/2010/main" val="1784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 Imagen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23640" y="404640"/>
            <a:ext cx="6105240" cy="5486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4 Imagen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6347520" y="3501000"/>
            <a:ext cx="2781000" cy="3752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541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17245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97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043608" y="664042"/>
            <a:ext cx="6984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 err="1" smtClean="0"/>
              <a:t>Festas</a:t>
            </a:r>
            <a:r>
              <a:rPr lang="es-ES" sz="2800" dirty="0" smtClean="0"/>
              <a:t> </a:t>
            </a:r>
            <a:r>
              <a:rPr lang="es-ES" sz="2800" dirty="0" err="1" smtClean="0"/>
              <a:t>locais</a:t>
            </a:r>
            <a:r>
              <a:rPr lang="es-ES" sz="2800" dirty="0" smtClean="0"/>
              <a:t> </a:t>
            </a:r>
            <a:r>
              <a:rPr lang="es-ES" sz="2800" dirty="0" err="1" smtClean="0"/>
              <a:t>ou</a:t>
            </a:r>
            <a:r>
              <a:rPr lang="es-ES" sz="2800" dirty="0" smtClean="0"/>
              <a:t> de arraigada tradición popular, que </a:t>
            </a:r>
            <a:r>
              <a:rPr lang="es-ES" sz="2800" dirty="0" err="1" smtClean="0"/>
              <a:t>requira</a:t>
            </a:r>
            <a:r>
              <a:rPr lang="es-ES" sz="2800" dirty="0" smtClean="0"/>
              <a:t> autorización previa do </a:t>
            </a:r>
            <a:r>
              <a:rPr lang="es-ES" sz="2800" dirty="0" err="1" smtClean="0"/>
              <a:t>concello</a:t>
            </a:r>
            <a:r>
              <a:rPr lang="es-ES" sz="2800" dirty="0" smtClean="0"/>
              <a:t>, </a:t>
            </a:r>
            <a:r>
              <a:rPr lang="es-ES" sz="2800" dirty="0" err="1" smtClean="0"/>
              <a:t>na</a:t>
            </a:r>
            <a:r>
              <a:rPr lang="es-ES" sz="2800" dirty="0" smtClean="0"/>
              <a:t> cal figuraran, en todo caso, as medidas de </a:t>
            </a:r>
            <a:r>
              <a:rPr lang="es-ES" sz="2800" dirty="0" err="1" smtClean="0"/>
              <a:t>seguridade</a:t>
            </a:r>
            <a:r>
              <a:rPr lang="es-ES" sz="2800" dirty="0" smtClean="0"/>
              <a:t> e prevención de incendios.</a:t>
            </a:r>
            <a:endParaRPr lang="es-ES" sz="2800" dirty="0"/>
          </a:p>
        </p:txBody>
      </p:sp>
      <p:pic>
        <p:nvPicPr>
          <p:cNvPr id="3074" name="Picture 2" descr="C:\Users\Usuario\Desktop\festa-dos-fachós-san-sebastián-castro-caldelas_img311n1t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52936"/>
            <a:ext cx="4876800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1043608" y="2636912"/>
            <a:ext cx="2736304" cy="3744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dirty="0" smtClean="0"/>
              <a:t>O </a:t>
            </a:r>
            <a:r>
              <a:rPr lang="es-ES" dirty="0" err="1" smtClean="0"/>
              <a:t>concello</a:t>
            </a:r>
            <a:r>
              <a:rPr lang="es-ES" dirty="0" smtClean="0"/>
              <a:t> comunicará as </a:t>
            </a:r>
            <a:r>
              <a:rPr lang="es-ES" dirty="0" err="1" smtClean="0"/>
              <a:t>comunicacións</a:t>
            </a:r>
            <a:r>
              <a:rPr lang="es-ES" dirty="0" smtClean="0"/>
              <a:t> </a:t>
            </a:r>
            <a:r>
              <a:rPr lang="es-ES" dirty="0" err="1" smtClean="0"/>
              <a:t>ao</a:t>
            </a:r>
            <a:r>
              <a:rPr lang="es-ES" dirty="0" smtClean="0"/>
              <a:t> Distrito forestal </a:t>
            </a:r>
            <a:r>
              <a:rPr lang="es-ES" dirty="0" err="1" smtClean="0"/>
              <a:t>correspondente</a:t>
            </a:r>
            <a:r>
              <a:rPr lang="es-ES" dirty="0" smtClean="0"/>
              <a:t> </a:t>
            </a:r>
            <a:r>
              <a:rPr lang="es-ES" dirty="0" err="1" smtClean="0"/>
              <a:t>ao</a:t>
            </a:r>
            <a:r>
              <a:rPr lang="es-ES" dirty="0" smtClean="0"/>
              <a:t> </a:t>
            </a:r>
            <a:r>
              <a:rPr lang="es-ES" dirty="0" err="1" smtClean="0"/>
              <a:t>seu</a:t>
            </a:r>
            <a:r>
              <a:rPr lang="es-ES" dirty="0" smtClean="0"/>
              <a:t> </a:t>
            </a:r>
            <a:r>
              <a:rPr lang="es-ES" dirty="0" err="1" smtClean="0"/>
              <a:t>ambito</a:t>
            </a:r>
            <a:r>
              <a:rPr lang="es-ES" dirty="0" smtClean="0"/>
              <a:t> territorial con </a:t>
            </a:r>
            <a:r>
              <a:rPr lang="es-ES" dirty="0" err="1" smtClean="0"/>
              <a:t>corenta</a:t>
            </a:r>
            <a:r>
              <a:rPr lang="es-ES" dirty="0" smtClean="0"/>
              <a:t> e </a:t>
            </a:r>
            <a:r>
              <a:rPr lang="es-ES" dirty="0" err="1" smtClean="0"/>
              <a:t>oito</a:t>
            </a:r>
            <a:r>
              <a:rPr lang="es-ES" dirty="0" smtClean="0"/>
              <a:t> horas  de antelación como mínimo. No caso de que o </a:t>
            </a:r>
            <a:r>
              <a:rPr lang="es-ES" dirty="0" smtClean="0">
                <a:solidFill>
                  <a:srgbClr val="FF0000"/>
                </a:solidFill>
              </a:rPr>
              <a:t>IRDI</a:t>
            </a:r>
            <a:r>
              <a:rPr lang="es-ES" dirty="0" smtClean="0"/>
              <a:t> </a:t>
            </a:r>
            <a:r>
              <a:rPr lang="es-ES" dirty="0" err="1" smtClean="0"/>
              <a:t>sexa</a:t>
            </a:r>
            <a:r>
              <a:rPr lang="es-ES" dirty="0" smtClean="0"/>
              <a:t> extremo o día da celebración </a:t>
            </a:r>
            <a:r>
              <a:rPr lang="es-ES" dirty="0" err="1" smtClean="0"/>
              <a:t>entenderanse</a:t>
            </a:r>
            <a:r>
              <a:rPr lang="es-ES" dirty="0" smtClean="0"/>
              <a:t> </a:t>
            </a:r>
            <a:r>
              <a:rPr lang="es-ES" dirty="0" err="1" smtClean="0"/>
              <a:t>revogadas</a:t>
            </a:r>
            <a:r>
              <a:rPr lang="es-ES" dirty="0" smtClean="0"/>
              <a:t> as </a:t>
            </a:r>
            <a:r>
              <a:rPr lang="es-ES" dirty="0" err="1" smtClean="0"/>
              <a:t>autorizacións</a:t>
            </a:r>
            <a:r>
              <a:rPr lang="es-ES" dirty="0" smtClean="0"/>
              <a:t> emitidas con </a:t>
            </a:r>
            <a:r>
              <a:rPr lang="es-ES" dirty="0" err="1" smtClean="0"/>
              <a:t>anterioridade</a:t>
            </a:r>
            <a:r>
              <a:rPr lang="es-ES" dirty="0" smtClean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0892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t="16072" r="46678" b="6250"/>
          <a:stretch/>
        </p:blipFill>
        <p:spPr bwMode="auto">
          <a:xfrm>
            <a:off x="6005" y="188640"/>
            <a:ext cx="4339772" cy="5682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2" t="16193" r="46224" b="5587"/>
          <a:stretch/>
        </p:blipFill>
        <p:spPr bwMode="auto">
          <a:xfrm>
            <a:off x="4644008" y="550493"/>
            <a:ext cx="4391891" cy="5721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438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755576" y="908720"/>
            <a:ext cx="7416824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41"/>
              </a:spcBef>
              <a:tabLst>
                <a:tab pos="0" algn="l"/>
              </a:tabLst>
            </a:pPr>
            <a:r>
              <a:rPr lang="es-ES" sz="3600" dirty="0" smtClean="0">
                <a:solidFill>
                  <a:srgbClr val="8B8B8B"/>
                </a:solidFill>
                <a:latin typeface="Calibri" pitchFamily="18"/>
              </a:rPr>
              <a:t>Marco normativo de referencia:</a:t>
            </a:r>
          </a:p>
          <a:p>
            <a:pPr lvl="0" algn="ctr">
              <a:spcBef>
                <a:spcPts val="641"/>
              </a:spcBef>
              <a:tabLst>
                <a:tab pos="0" algn="l"/>
              </a:tabLst>
            </a:pPr>
            <a:r>
              <a:rPr lang="es-ES" sz="3600" dirty="0" smtClean="0">
                <a:solidFill>
                  <a:srgbClr val="8B8B8B"/>
                </a:solidFill>
                <a:latin typeface="Calibri" pitchFamily="18"/>
              </a:rPr>
              <a:t>Artigo 27.10º do Estatuto de autonomía de Galicia</a:t>
            </a:r>
          </a:p>
          <a:p>
            <a:pPr lvl="0" algn="ctr">
              <a:spcBef>
                <a:spcPts val="641"/>
              </a:spcBef>
              <a:tabLst>
                <a:tab pos="0" algn="l"/>
              </a:tabLst>
            </a:pPr>
            <a:r>
              <a:rPr lang="es-ES" sz="3600" dirty="0" err="1" smtClean="0">
                <a:solidFill>
                  <a:srgbClr val="8B8B8B"/>
                </a:solidFill>
                <a:latin typeface="Calibri" pitchFamily="18"/>
              </a:rPr>
              <a:t>Artigos</a:t>
            </a:r>
            <a:r>
              <a:rPr lang="es-ES" sz="3600" dirty="0" smtClean="0">
                <a:solidFill>
                  <a:srgbClr val="8B8B8B"/>
                </a:solidFill>
                <a:latin typeface="Calibri" pitchFamily="18"/>
              </a:rPr>
              <a:t> 148.1º.8 e 149.1º.23 da Constitución de 1978</a:t>
            </a:r>
          </a:p>
          <a:p>
            <a:pPr lvl="0" algn="ctr">
              <a:spcBef>
                <a:spcPts val="641"/>
              </a:spcBef>
              <a:tabLst>
                <a:tab pos="0" algn="l"/>
              </a:tabLst>
            </a:pPr>
            <a:r>
              <a:rPr lang="es-ES" sz="3600" dirty="0" smtClean="0">
                <a:solidFill>
                  <a:srgbClr val="8B8B8B"/>
                </a:solidFill>
                <a:latin typeface="Calibri" pitchFamily="18"/>
              </a:rPr>
              <a:t>Os </a:t>
            </a:r>
            <a:r>
              <a:rPr lang="es-ES" sz="3600" dirty="0" err="1" smtClean="0">
                <a:solidFill>
                  <a:srgbClr val="8B8B8B"/>
                </a:solidFill>
                <a:latin typeface="Calibri" pitchFamily="18"/>
              </a:rPr>
              <a:t>artigos</a:t>
            </a:r>
            <a:r>
              <a:rPr lang="es-ES" sz="3600" dirty="0" smtClean="0">
                <a:solidFill>
                  <a:srgbClr val="8B8B8B"/>
                </a:solidFill>
                <a:latin typeface="Calibri" pitchFamily="18"/>
              </a:rPr>
              <a:t> 43, 44.3º,48 e 50 da </a:t>
            </a:r>
            <a:r>
              <a:rPr lang="es-ES" sz="3600" dirty="0" err="1" smtClean="0">
                <a:solidFill>
                  <a:srgbClr val="8B8B8B"/>
                </a:solidFill>
                <a:latin typeface="Calibri" pitchFamily="18"/>
              </a:rPr>
              <a:t>Lei</a:t>
            </a:r>
            <a:r>
              <a:rPr lang="es-ES" sz="3600" dirty="0" smtClean="0">
                <a:solidFill>
                  <a:srgbClr val="8B8B8B"/>
                </a:solidFill>
                <a:latin typeface="Calibri" pitchFamily="18"/>
              </a:rPr>
              <a:t> 43/2003, do 21 de </a:t>
            </a:r>
            <a:r>
              <a:rPr lang="es-ES" sz="3600" dirty="0" err="1" smtClean="0">
                <a:solidFill>
                  <a:srgbClr val="8B8B8B"/>
                </a:solidFill>
                <a:latin typeface="Calibri" pitchFamily="18"/>
              </a:rPr>
              <a:t>novembro</a:t>
            </a:r>
            <a:r>
              <a:rPr lang="es-ES" sz="3600" dirty="0" smtClean="0">
                <a:solidFill>
                  <a:srgbClr val="8B8B8B"/>
                </a:solidFill>
                <a:latin typeface="Calibri" pitchFamily="18"/>
              </a:rPr>
              <a:t>, de montes, modificada </a:t>
            </a:r>
            <a:r>
              <a:rPr lang="es-ES" sz="3600" dirty="0" err="1" smtClean="0">
                <a:solidFill>
                  <a:srgbClr val="8B8B8B"/>
                </a:solidFill>
                <a:latin typeface="Calibri" pitchFamily="18"/>
              </a:rPr>
              <a:t>pola</a:t>
            </a:r>
            <a:r>
              <a:rPr lang="es-ES" sz="3600" dirty="0" smtClean="0">
                <a:solidFill>
                  <a:srgbClr val="8B8B8B"/>
                </a:solidFill>
                <a:latin typeface="Calibri" pitchFamily="18"/>
              </a:rPr>
              <a:t> </a:t>
            </a:r>
            <a:r>
              <a:rPr lang="es-ES" sz="3600" dirty="0" err="1" smtClean="0">
                <a:solidFill>
                  <a:srgbClr val="8B8B8B"/>
                </a:solidFill>
                <a:latin typeface="Calibri" pitchFamily="18"/>
              </a:rPr>
              <a:t>Lei</a:t>
            </a:r>
            <a:r>
              <a:rPr lang="es-ES" sz="3600" dirty="0" smtClean="0">
                <a:solidFill>
                  <a:srgbClr val="8B8B8B"/>
                </a:solidFill>
                <a:latin typeface="Calibri" pitchFamily="18"/>
              </a:rPr>
              <a:t> 10/2006, do 28 de abril.</a:t>
            </a:r>
            <a:endParaRPr lang="es-ES" sz="3600" dirty="0">
              <a:solidFill>
                <a:srgbClr val="8B8B8B"/>
              </a:solidFill>
              <a:latin typeface="Calibri" pitchFamily="18"/>
            </a:endParaRPr>
          </a:p>
        </p:txBody>
      </p:sp>
    </p:spTree>
    <p:extLst>
      <p:ext uri="{BB962C8B-B14F-4D97-AF65-F5344CB8AC3E}">
        <p14:creationId xmlns:p14="http://schemas.microsoft.com/office/powerpoint/2010/main" val="184359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484784"/>
            <a:ext cx="8219256" cy="4641379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s-ES" b="1" dirty="0" smtClean="0"/>
              <a:t>Zonas de </a:t>
            </a:r>
            <a:r>
              <a:rPr lang="es-ES" b="1" dirty="0" err="1" smtClean="0"/>
              <a:t>exclusion</a:t>
            </a:r>
            <a:endParaRPr lang="es-ES" b="1" dirty="0" smtClean="0"/>
          </a:p>
          <a:p>
            <a:pPr algn="just"/>
            <a:r>
              <a:rPr lang="pt-BR" dirty="0" smtClean="0"/>
              <a:t>Como norma </a:t>
            </a:r>
            <a:r>
              <a:rPr lang="pt-BR" dirty="0" err="1" smtClean="0"/>
              <a:t>xeral</a:t>
            </a:r>
            <a:r>
              <a:rPr lang="pt-BR" dirty="0" smtClean="0"/>
              <a:t> non se permitirá a </a:t>
            </a:r>
            <a:r>
              <a:rPr lang="pt-BR" dirty="0" err="1" smtClean="0"/>
              <a:t>realización</a:t>
            </a:r>
            <a:r>
              <a:rPr lang="pt-BR" dirty="0" smtClean="0"/>
              <a:t> de churrascadas, </a:t>
            </a:r>
            <a:r>
              <a:rPr lang="pt-BR" dirty="0" err="1" smtClean="0"/>
              <a:t>sardiñadas</a:t>
            </a:r>
            <a:r>
              <a:rPr lang="pt-BR" dirty="0" smtClean="0"/>
              <a:t> e fogueiras </a:t>
            </a:r>
            <a:r>
              <a:rPr lang="pt-BR" dirty="0" err="1" smtClean="0"/>
              <a:t>en</a:t>
            </a:r>
            <a:r>
              <a:rPr lang="pt-BR" dirty="0" smtClean="0"/>
              <a:t> zonas </a:t>
            </a:r>
            <a:r>
              <a:rPr lang="pt-BR" dirty="0" err="1" smtClean="0"/>
              <a:t>forestais</a:t>
            </a:r>
            <a:r>
              <a:rPr lang="pt-BR" dirty="0" smtClean="0"/>
              <a:t> ou baixo o </a:t>
            </a:r>
            <a:r>
              <a:rPr lang="pt-BR" dirty="0" err="1" smtClean="0"/>
              <a:t>arboredo</a:t>
            </a:r>
            <a:r>
              <a:rPr lang="pt-BR" dirty="0" smtClean="0"/>
              <a:t> de parques e </a:t>
            </a:r>
            <a:r>
              <a:rPr lang="pt-BR" dirty="0" err="1" smtClean="0"/>
              <a:t>xardíns</a:t>
            </a:r>
            <a:r>
              <a:rPr lang="pt-BR" dirty="0" smtClean="0"/>
              <a:t>. As </a:t>
            </a:r>
            <a:r>
              <a:rPr lang="pt-BR" dirty="0" err="1" smtClean="0"/>
              <a:t>grellas</a:t>
            </a:r>
            <a:r>
              <a:rPr lang="pt-BR" dirty="0" smtClean="0"/>
              <a:t> e </a:t>
            </a:r>
            <a:r>
              <a:rPr lang="pt-BR" dirty="0" err="1" smtClean="0"/>
              <a:t>barbacoas</a:t>
            </a:r>
            <a:r>
              <a:rPr lang="pt-BR" dirty="0" smtClean="0"/>
              <a:t> </a:t>
            </a:r>
            <a:r>
              <a:rPr lang="pt-BR" dirty="0" err="1" smtClean="0"/>
              <a:t>deben</a:t>
            </a:r>
            <a:r>
              <a:rPr lang="pt-BR" dirty="0" smtClean="0"/>
              <a:t> manter unha distancia mínima de 10 metros de distancia ao tronco das </a:t>
            </a:r>
            <a:r>
              <a:rPr lang="pt-BR" dirty="0" err="1" smtClean="0"/>
              <a:t>árbores</a:t>
            </a:r>
            <a:r>
              <a:rPr lang="pt-BR" dirty="0" smtClean="0"/>
              <a:t>. As fogueiras </a:t>
            </a:r>
            <a:r>
              <a:rPr lang="pt-BR" dirty="0" err="1" smtClean="0"/>
              <a:t>deben</a:t>
            </a:r>
            <a:r>
              <a:rPr lang="pt-BR" dirty="0" smtClean="0"/>
              <a:t> </a:t>
            </a:r>
            <a:r>
              <a:rPr lang="pt-BR" dirty="0" err="1" smtClean="0"/>
              <a:t>situarse</a:t>
            </a:r>
            <a:r>
              <a:rPr lang="pt-BR" dirty="0" smtClean="0"/>
              <a:t> a </a:t>
            </a:r>
            <a:r>
              <a:rPr lang="pt-BR" dirty="0" err="1" smtClean="0"/>
              <a:t>un</a:t>
            </a:r>
            <a:r>
              <a:rPr lang="pt-BR" dirty="0" smtClean="0"/>
              <a:t> mínimo de 20 metros do </a:t>
            </a:r>
            <a:r>
              <a:rPr lang="pt-BR" dirty="0" err="1" smtClean="0"/>
              <a:t>arborado</a:t>
            </a:r>
            <a:r>
              <a:rPr lang="pt-BR" dirty="0" smtClean="0"/>
              <a:t> para evitar danos que </a:t>
            </a:r>
            <a:r>
              <a:rPr lang="pt-BR" dirty="0" err="1" smtClean="0"/>
              <a:t>aconteceron</a:t>
            </a:r>
            <a:r>
              <a:rPr lang="pt-BR" dirty="0" smtClean="0"/>
              <a:t> </a:t>
            </a:r>
            <a:r>
              <a:rPr lang="es-ES" dirty="0" smtClean="0"/>
              <a:t>reiteradamente en anos anteriores.</a:t>
            </a:r>
          </a:p>
          <a:p>
            <a:pPr algn="just"/>
            <a:r>
              <a:rPr lang="pt-BR" dirty="0" smtClean="0"/>
              <a:t>Nas Zonas de </a:t>
            </a:r>
            <a:r>
              <a:rPr lang="pt-BR" dirty="0" err="1" smtClean="0"/>
              <a:t>Exclusión</a:t>
            </a:r>
            <a:r>
              <a:rPr lang="pt-BR" dirty="0" smtClean="0"/>
              <a:t> non se poderá prender lume de </a:t>
            </a:r>
            <a:r>
              <a:rPr lang="pt-BR" dirty="0" err="1" smtClean="0"/>
              <a:t>ningún</a:t>
            </a:r>
            <a:r>
              <a:rPr lang="pt-BR" dirty="0" smtClean="0"/>
              <a:t> tipo, </a:t>
            </a:r>
            <a:r>
              <a:rPr lang="pt-BR" dirty="0" err="1" smtClean="0"/>
              <a:t>mentres</a:t>
            </a:r>
            <a:r>
              <a:rPr lang="pt-BR" dirty="0" smtClean="0"/>
              <a:t> que nas Zonas de Especiais </a:t>
            </a:r>
            <a:r>
              <a:rPr lang="pt-BR" dirty="0" err="1" smtClean="0"/>
              <a:t>Coidados</a:t>
            </a:r>
            <a:r>
              <a:rPr lang="pt-BR" dirty="0" smtClean="0"/>
              <a:t>, o </a:t>
            </a:r>
            <a:r>
              <a:rPr lang="es-ES" dirty="0" err="1" smtClean="0"/>
              <a:t>concello</a:t>
            </a:r>
            <a:r>
              <a:rPr lang="es-ES" dirty="0" smtClean="0"/>
              <a:t> pode establecer </a:t>
            </a:r>
            <a:r>
              <a:rPr lang="es-ES" dirty="0" err="1" smtClean="0"/>
              <a:t>limitacións</a:t>
            </a:r>
            <a:r>
              <a:rPr lang="es-ES" dirty="0" smtClean="0"/>
              <a:t>.</a:t>
            </a:r>
          </a:p>
          <a:p>
            <a:pPr algn="just"/>
            <a:r>
              <a:rPr lang="pt-BR" dirty="0" err="1" smtClean="0"/>
              <a:t>Son</a:t>
            </a:r>
            <a:r>
              <a:rPr lang="pt-BR" dirty="0" smtClean="0"/>
              <a:t> Zonas de </a:t>
            </a:r>
            <a:r>
              <a:rPr lang="pt-BR" dirty="0" err="1" smtClean="0"/>
              <a:t>Exclusión</a:t>
            </a:r>
            <a:r>
              <a:rPr lang="pt-BR" dirty="0" smtClean="0"/>
              <a:t>, onde non está permitido </a:t>
            </a:r>
            <a:r>
              <a:rPr lang="pt-BR" dirty="0" err="1" smtClean="0"/>
              <a:t>facer</a:t>
            </a:r>
            <a:r>
              <a:rPr lang="pt-BR" dirty="0" smtClean="0"/>
              <a:t> lume, a totalidade do o </a:t>
            </a:r>
            <a:r>
              <a:rPr lang="pt-BR" dirty="0" err="1" smtClean="0"/>
              <a:t>trazado</a:t>
            </a:r>
            <a:r>
              <a:rPr lang="pt-BR" dirty="0" smtClean="0"/>
              <a:t> do </a:t>
            </a:r>
            <a:r>
              <a:rPr lang="pt-BR" dirty="0" err="1" smtClean="0"/>
              <a:t>oleoducto</a:t>
            </a:r>
            <a:r>
              <a:rPr lang="pt-BR" dirty="0" smtClean="0"/>
              <a:t>, o Parque de Bens e o Monte de San Pedro, os </a:t>
            </a:r>
            <a:r>
              <a:rPr lang="pt-BR" dirty="0" err="1" smtClean="0"/>
              <a:t>Xardíns</a:t>
            </a:r>
            <a:r>
              <a:rPr lang="pt-BR" dirty="0" smtClean="0"/>
              <a:t> de </a:t>
            </a:r>
            <a:r>
              <a:rPr lang="pt-BR" dirty="0" err="1" smtClean="0"/>
              <a:t>Méndez</a:t>
            </a:r>
            <a:r>
              <a:rPr lang="pt-BR" dirty="0" smtClean="0"/>
              <a:t> </a:t>
            </a:r>
            <a:r>
              <a:rPr lang="pt-BR" dirty="0" err="1" smtClean="0"/>
              <a:t>Núñez</a:t>
            </a:r>
            <a:r>
              <a:rPr lang="pt-BR" dirty="0" smtClean="0"/>
              <a:t>, os </a:t>
            </a:r>
            <a:r>
              <a:rPr lang="pt-BR" dirty="0" err="1" smtClean="0"/>
              <a:t>Xardíns</a:t>
            </a:r>
            <a:r>
              <a:rPr lang="pt-BR" dirty="0" smtClean="0"/>
              <a:t> de San Carlos, a Praza das Bárbaras e a contorna da Torre de Hércules, </a:t>
            </a:r>
            <a:r>
              <a:rPr lang="pt-BR" dirty="0" err="1" smtClean="0"/>
              <a:t>sen</a:t>
            </a:r>
            <a:r>
              <a:rPr lang="pt-BR" dirty="0" smtClean="0"/>
              <a:t> </a:t>
            </a:r>
            <a:r>
              <a:rPr lang="pt-BR" dirty="0" err="1" smtClean="0"/>
              <a:t>prexuízo</a:t>
            </a:r>
            <a:r>
              <a:rPr lang="pt-BR" dirty="0" smtClean="0"/>
              <a:t> de que os </a:t>
            </a:r>
            <a:r>
              <a:rPr lang="pt-BR" dirty="0" err="1" smtClean="0"/>
              <a:t>servizos</a:t>
            </a:r>
            <a:r>
              <a:rPr lang="pt-BR" dirty="0" smtClean="0"/>
              <a:t> de Seguridade </a:t>
            </a:r>
            <a:r>
              <a:rPr lang="pt-BR" dirty="0" err="1" smtClean="0"/>
              <a:t>podan</a:t>
            </a:r>
            <a:r>
              <a:rPr lang="pt-BR" dirty="0" smtClean="0"/>
              <a:t> designar </a:t>
            </a:r>
            <a:r>
              <a:rPr lang="pt-BR" dirty="0" err="1" smtClean="0"/>
              <a:t>algunha</a:t>
            </a:r>
            <a:r>
              <a:rPr lang="pt-BR" dirty="0" smtClean="0"/>
              <a:t> outra zona </a:t>
            </a:r>
            <a:r>
              <a:rPr lang="pt-BR" dirty="0" err="1" smtClean="0"/>
              <a:t>en</a:t>
            </a:r>
            <a:r>
              <a:rPr lang="pt-BR" dirty="0" smtClean="0"/>
              <a:t> base a </a:t>
            </a:r>
            <a:r>
              <a:rPr lang="pt-BR" dirty="0" err="1" smtClean="0"/>
              <a:t>criterios</a:t>
            </a:r>
            <a:r>
              <a:rPr lang="pt-BR" dirty="0" smtClean="0"/>
              <a:t> de </a:t>
            </a:r>
            <a:r>
              <a:rPr lang="pt-BR" dirty="0" err="1" smtClean="0"/>
              <a:t>protección</a:t>
            </a:r>
            <a:r>
              <a:rPr lang="pt-BR" dirty="0" smtClean="0"/>
              <a:t> das </a:t>
            </a:r>
            <a:r>
              <a:rPr lang="pt-BR" dirty="0" err="1" smtClean="0"/>
              <a:t>persoas</a:t>
            </a:r>
            <a:r>
              <a:rPr lang="pt-BR" dirty="0" smtClean="0"/>
              <a:t> e os bens públicos.</a:t>
            </a: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2286000" y="620688"/>
            <a:ext cx="4878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https://www.coruna.gal/descarga/1453624912728/BANDO-MUNICIPAL-FESTAS-SAN-XOAN.pdf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9336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491880" y="2780928"/>
            <a:ext cx="208823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Artigo 37</a:t>
            </a:r>
          </a:p>
          <a:p>
            <a:pPr algn="ctr"/>
            <a:r>
              <a:rPr lang="es-ES" dirty="0" err="1" smtClean="0"/>
              <a:t>Foguetes</a:t>
            </a:r>
            <a:r>
              <a:rPr lang="es-ES" dirty="0" smtClean="0"/>
              <a:t> e </a:t>
            </a:r>
            <a:r>
              <a:rPr lang="es-ES" dirty="0" err="1" smtClean="0"/>
              <a:t>outras</a:t>
            </a:r>
            <a:r>
              <a:rPr lang="es-ES" dirty="0" smtClean="0"/>
              <a:t> formas de </a:t>
            </a:r>
            <a:r>
              <a:rPr lang="es-ES" dirty="0" err="1" smtClean="0"/>
              <a:t>lume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3" name="2 Rectángulo"/>
          <p:cNvSpPr/>
          <p:nvPr/>
        </p:nvSpPr>
        <p:spPr>
          <a:xfrm>
            <a:off x="5868144" y="1052736"/>
            <a:ext cx="208823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Lanzamento</a:t>
            </a:r>
            <a:r>
              <a:rPr lang="es-ES" dirty="0" smtClean="0"/>
              <a:t> de globos</a:t>
            </a: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827584" y="1048900"/>
            <a:ext cx="208823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Fogos</a:t>
            </a:r>
            <a:r>
              <a:rPr lang="es-ES" dirty="0" smtClean="0"/>
              <a:t> de artificio </a:t>
            </a:r>
            <a:r>
              <a:rPr lang="es-ES" dirty="0" err="1" smtClean="0"/>
              <a:t>ou</a:t>
            </a:r>
            <a:r>
              <a:rPr lang="es-ES" dirty="0" smtClean="0"/>
              <a:t> artefactos pirotécnicos</a:t>
            </a:r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971600" y="4581128"/>
            <a:ext cx="208823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Fumigación </a:t>
            </a:r>
            <a:r>
              <a:rPr lang="es-ES" dirty="0" err="1" smtClean="0"/>
              <a:t>ou</a:t>
            </a:r>
            <a:r>
              <a:rPr lang="es-ES" dirty="0" smtClean="0"/>
              <a:t> desinfección</a:t>
            </a:r>
            <a:endParaRPr lang="es-ES" dirty="0"/>
          </a:p>
        </p:txBody>
      </p:sp>
      <p:sp>
        <p:nvSpPr>
          <p:cNvPr id="6" name="5 Rectángulo"/>
          <p:cNvSpPr/>
          <p:nvPr/>
        </p:nvSpPr>
        <p:spPr>
          <a:xfrm>
            <a:off x="5890026" y="4549583"/>
            <a:ext cx="208823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IRDI alto, prohibido fumar e </a:t>
            </a:r>
            <a:r>
              <a:rPr lang="es-ES" dirty="0" err="1" smtClean="0"/>
              <a:t>facer</a:t>
            </a:r>
            <a:r>
              <a:rPr lang="es-ES" dirty="0" smtClean="0"/>
              <a:t> </a:t>
            </a:r>
            <a:r>
              <a:rPr lang="es-ES" dirty="0" err="1" smtClean="0"/>
              <a:t>lume</a:t>
            </a:r>
            <a:r>
              <a:rPr lang="es-ES" dirty="0" smtClean="0"/>
              <a:t> de </a:t>
            </a:r>
            <a:r>
              <a:rPr lang="es-ES" dirty="0" err="1" smtClean="0"/>
              <a:t>calquera</a:t>
            </a:r>
            <a:r>
              <a:rPr lang="es-ES" dirty="0" smtClean="0"/>
              <a:t> tipo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5579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683568" y="260648"/>
            <a:ext cx="7848872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41"/>
              </a:spcBef>
              <a:buSzPct val="100000"/>
            </a:pPr>
            <a:endParaRPr lang="pt-BR" dirty="0" smtClean="0"/>
          </a:p>
          <a:p>
            <a:pPr lvl="0" algn="just">
              <a:spcBef>
                <a:spcPts val="641"/>
              </a:spcBef>
              <a:buSzPct val="100000"/>
            </a:pPr>
            <a:r>
              <a:rPr lang="pt-BR" dirty="0" smtClean="0"/>
              <a:t>A </a:t>
            </a:r>
            <a:r>
              <a:rPr lang="pt-BR" dirty="0" err="1" smtClean="0"/>
              <a:t>consellería</a:t>
            </a:r>
            <a:r>
              <a:rPr lang="pt-BR" dirty="0" smtClean="0"/>
              <a:t> poderá </a:t>
            </a:r>
            <a:r>
              <a:rPr lang="pt-BR" dirty="0" err="1" smtClean="0"/>
              <a:t>prohibir</a:t>
            </a:r>
            <a:r>
              <a:rPr lang="pt-BR" dirty="0" smtClean="0"/>
              <a:t> todos os usos de foguetes e outras formas de lume si as circunstancias de perigo ai o </a:t>
            </a:r>
            <a:r>
              <a:rPr lang="pt-BR" dirty="0" err="1" smtClean="0"/>
              <a:t>aconsellan</a:t>
            </a:r>
            <a:r>
              <a:rPr lang="pt-BR" dirty="0" smtClean="0"/>
              <a:t> e </a:t>
            </a:r>
            <a:r>
              <a:rPr lang="pt-BR" dirty="0" err="1" smtClean="0"/>
              <a:t>mentres</a:t>
            </a:r>
            <a:r>
              <a:rPr lang="pt-BR" dirty="0" smtClean="0"/>
              <a:t> estas </a:t>
            </a:r>
            <a:r>
              <a:rPr lang="pt-BR" dirty="0" err="1" smtClean="0"/>
              <a:t>persistan</a:t>
            </a:r>
            <a:r>
              <a:rPr lang="pt-BR" dirty="0" smtClean="0"/>
              <a:t>.</a:t>
            </a:r>
            <a:endParaRPr lang="pt-BR" dirty="0"/>
          </a:p>
          <a:p>
            <a:pPr lvl="0" algn="just">
              <a:spcBef>
                <a:spcPts val="641"/>
              </a:spcBef>
              <a:buSzPct val="100000"/>
            </a:pPr>
            <a:r>
              <a:rPr lang="pt-BR" dirty="0" smtClean="0"/>
              <a:t>Os fogos de artificio e </a:t>
            </a:r>
            <a:r>
              <a:rPr lang="pt-BR" dirty="0" err="1" smtClean="0"/>
              <a:t>artefactos</a:t>
            </a:r>
            <a:r>
              <a:rPr lang="pt-BR" dirty="0" smtClean="0"/>
              <a:t> pirotécnicos </a:t>
            </a:r>
            <a:r>
              <a:rPr lang="pt-BR" dirty="0" err="1" smtClean="0"/>
              <a:t>deberán</a:t>
            </a:r>
            <a:r>
              <a:rPr lang="pt-BR" dirty="0" smtClean="0"/>
              <a:t> empregar materiais </a:t>
            </a:r>
            <a:r>
              <a:rPr lang="pt-BR" dirty="0" err="1" smtClean="0"/>
              <a:t>ignifugos</a:t>
            </a:r>
            <a:r>
              <a:rPr lang="pt-BR" dirty="0" smtClean="0"/>
              <a:t> ou </a:t>
            </a:r>
            <a:r>
              <a:rPr lang="pt-BR" dirty="0" err="1" smtClean="0"/>
              <a:t>ben</a:t>
            </a:r>
            <a:r>
              <a:rPr lang="pt-BR" dirty="0" smtClean="0"/>
              <a:t> </a:t>
            </a:r>
            <a:r>
              <a:rPr lang="pt-BR" dirty="0" err="1" smtClean="0"/>
              <a:t>ignifugados</a:t>
            </a:r>
            <a:r>
              <a:rPr lang="pt-BR" dirty="0" smtClean="0"/>
              <a:t>.</a:t>
            </a:r>
          </a:p>
          <a:p>
            <a:pPr lvl="0" algn="just">
              <a:spcBef>
                <a:spcPts val="641"/>
              </a:spcBef>
              <a:buSzPct val="100000"/>
            </a:pPr>
            <a:r>
              <a:rPr lang="pt-BR" dirty="0" smtClean="0"/>
              <a:t>A </a:t>
            </a:r>
            <a:r>
              <a:rPr lang="pt-BR" dirty="0" err="1" smtClean="0"/>
              <a:t>autorización</a:t>
            </a:r>
            <a:r>
              <a:rPr lang="pt-BR" dirty="0" smtClean="0"/>
              <a:t> em todo caso non eximirá das responsabilidades de danos e perdas a que </a:t>
            </a:r>
            <a:r>
              <a:rPr lang="pt-BR" dirty="0" err="1" smtClean="0"/>
              <a:t>houber</a:t>
            </a:r>
            <a:r>
              <a:rPr lang="pt-BR" dirty="0" smtClean="0"/>
              <a:t> lugar no caso de que concorra </a:t>
            </a:r>
            <a:r>
              <a:rPr lang="pt-BR" dirty="0" err="1" smtClean="0"/>
              <a:t>neglixencia</a:t>
            </a:r>
            <a:r>
              <a:rPr lang="pt-BR" dirty="0" smtClean="0"/>
              <a:t> ou </a:t>
            </a:r>
            <a:r>
              <a:rPr lang="pt-BR" dirty="0" err="1" smtClean="0"/>
              <a:t>imprudencia</a:t>
            </a:r>
            <a:r>
              <a:rPr lang="pt-BR" dirty="0" smtClean="0"/>
              <a:t>.</a:t>
            </a:r>
          </a:p>
        </p:txBody>
      </p:sp>
      <p:pic>
        <p:nvPicPr>
          <p:cNvPr id="6146" name="Picture 2" descr="C:\Users\Usuario\Desktop\240_F_26008633_270NF3IhgxkFjEQLhCtPs7ccMxZFcYA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45847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uario\Desktop\índic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7" r="19029"/>
          <a:stretch/>
        </p:blipFill>
        <p:spPr bwMode="auto">
          <a:xfrm>
            <a:off x="5940596" y="3062486"/>
            <a:ext cx="2618484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44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09"/>
          <a:stretch/>
        </p:blipFill>
        <p:spPr bwMode="auto">
          <a:xfrm>
            <a:off x="611560" y="116632"/>
            <a:ext cx="6096000" cy="2473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611560" y="2802227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b="1" dirty="0" smtClean="0"/>
              <a:t>Las llamas se originaron el pasado 10 de agosto por el lanzamiento «imprudente» de los artefactos, que el individuo explosionó con motivo de las fiestas patronales</a:t>
            </a:r>
          </a:p>
          <a:p>
            <a:pPr algn="just"/>
            <a:r>
              <a:rPr lang="es-ES" dirty="0" smtClean="0"/>
              <a:t>Eran las fiestas patronales de su pueblo y el hombre quiso que se notara. Pensó que la mejor manera de pregonarlo era </a:t>
            </a:r>
            <a:r>
              <a:rPr lang="es-ES" b="1" dirty="0" smtClean="0"/>
              <a:t>disparando unas cuantas bombas de palenque</a:t>
            </a:r>
            <a:r>
              <a:rPr lang="es-ES" dirty="0" smtClean="0"/>
              <a:t> y hacer así una celebración sonora. No todo salió bien ya que el hombre ha sido </a:t>
            </a:r>
            <a:r>
              <a:rPr lang="es-ES" b="1" dirty="0" smtClean="0"/>
              <a:t>imputado como presunto autor del incendio forestal</a:t>
            </a:r>
            <a:r>
              <a:rPr lang="es-ES" dirty="0" smtClean="0"/>
              <a:t> que tuvo lugar el pasado </a:t>
            </a:r>
            <a:r>
              <a:rPr lang="es-ES" b="1" dirty="0" smtClean="0"/>
              <a:t>10 de agosto</a:t>
            </a:r>
            <a:r>
              <a:rPr lang="es-ES" dirty="0" smtClean="0"/>
              <a:t> en……..en el municipio …………,según informaron ayer fuentes de la Policía Autonómica.</a:t>
            </a:r>
          </a:p>
          <a:p>
            <a:pPr algn="just"/>
            <a:r>
              <a:rPr lang="es-ES" dirty="0" smtClean="0"/>
              <a:t>En dicha fecha, se celebraban las </a:t>
            </a:r>
            <a:r>
              <a:rPr lang="es-ES" b="1" dirty="0" smtClean="0"/>
              <a:t>fiestas patronales</a:t>
            </a:r>
            <a:r>
              <a:rPr lang="es-ES" dirty="0" smtClean="0"/>
              <a:t> de la localidad y, según sostiene el departamento de seguridad de la jefatura de ……, el fuego se originó por el lanzamiento «imprudente» de unas bombas de palenque, artefactos que </a:t>
            </a:r>
            <a:r>
              <a:rPr lang="es-ES" b="1" dirty="0" smtClean="0"/>
              <a:t>el individuo explosionó con motivo de la celebración</a:t>
            </a:r>
            <a:r>
              <a:rPr lang="es-ES" dirty="0" smtClean="0"/>
              <a:t>.</a:t>
            </a:r>
          </a:p>
          <a:p>
            <a:pPr algn="just"/>
            <a:endParaRPr lang="es-ES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6948264" y="186661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PRENSA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2168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2" t="16015" r="47546" b="8047"/>
          <a:stretch/>
        </p:blipFill>
        <p:spPr bwMode="auto">
          <a:xfrm>
            <a:off x="4443683" y="332656"/>
            <a:ext cx="4438520" cy="611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95536" y="764704"/>
            <a:ext cx="3960440" cy="540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Datos imprescindibles:</a:t>
            </a:r>
          </a:p>
          <a:p>
            <a:pPr algn="ctr"/>
            <a:r>
              <a:rPr lang="es-ES" dirty="0" smtClean="0"/>
              <a:t> Kg de explosivos </a:t>
            </a:r>
            <a:r>
              <a:rPr lang="es-ES" dirty="0" err="1" smtClean="0"/>
              <a:t>ou</a:t>
            </a:r>
            <a:r>
              <a:rPr lang="es-ES" dirty="0" smtClean="0"/>
              <a:t> mezcla explosiva</a:t>
            </a:r>
          </a:p>
          <a:p>
            <a:pPr algn="ctr"/>
            <a:r>
              <a:rPr lang="es-ES" dirty="0" smtClean="0"/>
              <a:t>Altura aproximada que consigue o material pirotécnico</a:t>
            </a:r>
          </a:p>
          <a:p>
            <a:pPr algn="ctr"/>
            <a:r>
              <a:rPr lang="es-ES" dirty="0" smtClean="0"/>
              <a:t>Data, número de clasificación, catalogación e fabricante de cada un dos artificios a disparar</a:t>
            </a:r>
          </a:p>
          <a:p>
            <a:pPr algn="ctr"/>
            <a:r>
              <a:rPr lang="es-ES" dirty="0" smtClean="0"/>
              <a:t>Tipo, forma e características de protección</a:t>
            </a:r>
          </a:p>
          <a:p>
            <a:pPr algn="ctr"/>
            <a:r>
              <a:rPr lang="es-ES" dirty="0" smtClean="0"/>
              <a:t>Lugar, características do </a:t>
            </a:r>
            <a:r>
              <a:rPr lang="es-ES" dirty="0" err="1" smtClean="0"/>
              <a:t>seu</a:t>
            </a:r>
            <a:r>
              <a:rPr lang="es-ES" dirty="0" smtClean="0"/>
              <a:t> contorno perimetral en un mínimo de 300 m</a:t>
            </a:r>
          </a:p>
          <a:p>
            <a:pPr algn="ctr"/>
            <a:r>
              <a:rPr lang="es-ES" dirty="0" err="1" smtClean="0"/>
              <a:t>Nome</a:t>
            </a:r>
            <a:r>
              <a:rPr lang="es-ES" dirty="0" smtClean="0"/>
              <a:t>, razón social, </a:t>
            </a:r>
            <a:r>
              <a:rPr lang="es-ES" dirty="0" err="1" smtClean="0"/>
              <a:t>etc</a:t>
            </a:r>
            <a:r>
              <a:rPr lang="es-ES" dirty="0" smtClean="0"/>
              <a:t> da empresa e </a:t>
            </a:r>
            <a:r>
              <a:rPr lang="es-ES" dirty="0" err="1" smtClean="0"/>
              <a:t>empregados</a:t>
            </a:r>
            <a:endParaRPr lang="es-ES" dirty="0" smtClean="0"/>
          </a:p>
          <a:p>
            <a:pPr algn="ctr"/>
            <a:r>
              <a:rPr lang="es-ES" dirty="0" smtClean="0"/>
              <a:t>Copia da póliza de </a:t>
            </a:r>
            <a:r>
              <a:rPr lang="es-ES" dirty="0" err="1" smtClean="0"/>
              <a:t>responsabilidade</a:t>
            </a:r>
            <a:r>
              <a:rPr lang="es-ES" dirty="0" smtClean="0"/>
              <a:t> civil</a:t>
            </a:r>
          </a:p>
          <a:p>
            <a:pPr algn="ctr"/>
            <a:r>
              <a:rPr lang="es-ES" dirty="0" smtClean="0"/>
              <a:t>Etc….</a:t>
            </a:r>
          </a:p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0390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uario\Desktop\ahumador-abejas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42020"/>
            <a:ext cx="40258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uario\Desktop\cria opercula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151" y="404664"/>
            <a:ext cx="4286250" cy="270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564152" y="3501008"/>
            <a:ext cx="4286250" cy="259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As </a:t>
            </a:r>
            <a:r>
              <a:rPr lang="es-ES" dirty="0" err="1" smtClean="0"/>
              <a:t>accións</a:t>
            </a:r>
            <a:r>
              <a:rPr lang="es-ES" dirty="0" smtClean="0"/>
              <a:t> de fumigación </a:t>
            </a:r>
            <a:r>
              <a:rPr lang="es-ES" dirty="0" err="1" smtClean="0"/>
              <a:t>ou</a:t>
            </a:r>
            <a:r>
              <a:rPr lang="es-ES" dirty="0" smtClean="0"/>
              <a:t> desinfección en </a:t>
            </a:r>
            <a:r>
              <a:rPr lang="es-ES" dirty="0" err="1" smtClean="0"/>
              <a:t>panais</a:t>
            </a:r>
            <a:r>
              <a:rPr lang="es-ES" dirty="0" smtClean="0"/>
              <a:t> de </a:t>
            </a:r>
            <a:r>
              <a:rPr lang="es-ES" dirty="0" err="1" smtClean="0"/>
              <a:t>abellas</a:t>
            </a:r>
            <a:r>
              <a:rPr lang="es-ES" dirty="0" smtClean="0"/>
              <a:t> non </a:t>
            </a:r>
            <a:r>
              <a:rPr lang="es-ES" dirty="0" err="1" smtClean="0"/>
              <a:t>estan</a:t>
            </a:r>
            <a:r>
              <a:rPr lang="es-ES" dirty="0" smtClean="0"/>
              <a:t> permitidas en época de </a:t>
            </a:r>
            <a:r>
              <a:rPr lang="es-ES" dirty="0" err="1" smtClean="0"/>
              <a:t>perigo</a:t>
            </a:r>
            <a:r>
              <a:rPr lang="es-ES" dirty="0" smtClean="0"/>
              <a:t> alto. </a:t>
            </a:r>
            <a:endParaRPr lang="es-ES" dirty="0"/>
          </a:p>
          <a:p>
            <a:pPr algn="ctr"/>
            <a:r>
              <a:rPr lang="es-ES" dirty="0" err="1" smtClean="0"/>
              <a:t>Fora</a:t>
            </a:r>
            <a:r>
              <a:rPr lang="es-ES" dirty="0" smtClean="0"/>
              <a:t> da </a:t>
            </a:r>
            <a:r>
              <a:rPr lang="es-ES" dirty="0" err="1" smtClean="0"/>
              <a:t>da</a:t>
            </a:r>
            <a:r>
              <a:rPr lang="es-ES" dirty="0" smtClean="0"/>
              <a:t> época de </a:t>
            </a:r>
            <a:r>
              <a:rPr lang="es-ES" dirty="0" err="1" smtClean="0"/>
              <a:t>perigo</a:t>
            </a:r>
            <a:r>
              <a:rPr lang="es-ES" dirty="0" smtClean="0"/>
              <a:t> alto:</a:t>
            </a:r>
          </a:p>
          <a:p>
            <a:pPr algn="ctr"/>
            <a:r>
              <a:rPr lang="es-ES" dirty="0" smtClean="0"/>
              <a:t>IRDI ALTO , MOI ALTO, EXTREMO </a:t>
            </a:r>
            <a:r>
              <a:rPr lang="es-ES" dirty="0" err="1" smtClean="0"/>
              <a:t>manteñense</a:t>
            </a:r>
            <a:r>
              <a:rPr lang="es-ES" dirty="0" smtClean="0"/>
              <a:t> as </a:t>
            </a:r>
            <a:r>
              <a:rPr lang="es-ES" dirty="0" err="1" smtClean="0"/>
              <a:t>restricións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4179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 Imagen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827640" y="620640"/>
            <a:ext cx="7488720" cy="5618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880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762120" y="571680"/>
            <a:ext cx="7619760" cy="5714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14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57"/>
          <a:stretch/>
        </p:blipFill>
        <p:spPr bwMode="auto">
          <a:xfrm>
            <a:off x="899592" y="836712"/>
            <a:ext cx="7406640" cy="481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201674" y="276471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Neglixencia</a:t>
            </a:r>
            <a:r>
              <a:rPr lang="es-ES" dirty="0" smtClean="0"/>
              <a:t>: Fumadores,- investigado por equipos BIIF</a:t>
            </a:r>
            <a:endParaRPr lang="es-ES" dirty="0"/>
          </a:p>
        </p:txBody>
      </p:sp>
      <p:pic>
        <p:nvPicPr>
          <p:cNvPr id="9220" name="Picture 4" descr="C:\Users\Usuario\Desktop\cant-3372041_960_7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7787"/>
            <a:ext cx="2925763" cy="170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44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187640" y="692640"/>
            <a:ext cx="6857640" cy="5143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514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67544" y="404664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41"/>
              </a:spcBef>
              <a:buSzPct val="100000"/>
            </a:pPr>
            <a:r>
              <a:rPr lang="pt-BR" sz="3200" dirty="0" smtClean="0"/>
              <a:t>As causas que </a:t>
            </a:r>
            <a:r>
              <a:rPr lang="pt-BR" sz="3200" dirty="0" err="1" smtClean="0"/>
              <a:t>orixinan</a:t>
            </a:r>
            <a:r>
              <a:rPr lang="pt-BR" sz="3200" dirty="0" smtClean="0"/>
              <a:t> os lumes </a:t>
            </a:r>
            <a:r>
              <a:rPr lang="pt-BR" sz="3200" dirty="0" err="1" smtClean="0"/>
              <a:t>forestais</a:t>
            </a:r>
            <a:r>
              <a:rPr lang="pt-BR" sz="3200" dirty="0" smtClean="0"/>
              <a:t> </a:t>
            </a:r>
            <a:r>
              <a:rPr lang="pt-BR" sz="3200" dirty="0" err="1" smtClean="0"/>
              <a:t>son</a:t>
            </a:r>
            <a:r>
              <a:rPr lang="pt-BR" sz="3200" dirty="0" smtClean="0"/>
              <a:t> de diversa índole, existindo causas estruturais  antrópicas tales como a queima de </a:t>
            </a:r>
            <a:r>
              <a:rPr lang="pt-BR" sz="3200" dirty="0" err="1" smtClean="0"/>
              <a:t>residuos</a:t>
            </a:r>
            <a:r>
              <a:rPr lang="pt-BR" sz="3200" dirty="0" smtClean="0"/>
              <a:t> agrícolas ou </a:t>
            </a:r>
            <a:r>
              <a:rPr lang="pt-BR" sz="3200" dirty="0" err="1" smtClean="0"/>
              <a:t>forestais</a:t>
            </a:r>
            <a:r>
              <a:rPr lang="pt-BR" sz="3200" dirty="0" smtClean="0"/>
              <a:t>, a </a:t>
            </a:r>
            <a:r>
              <a:rPr lang="pt-BR" sz="3200" dirty="0" err="1" smtClean="0"/>
              <a:t>utilización</a:t>
            </a:r>
            <a:r>
              <a:rPr lang="pt-BR" sz="3200" dirty="0" smtClean="0"/>
              <a:t> de maquinaria, explosivos ou fogos de artificio entre outras.</a:t>
            </a:r>
            <a:endParaRPr lang="pt-BR" sz="3200" dirty="0"/>
          </a:p>
        </p:txBody>
      </p:sp>
      <p:sp>
        <p:nvSpPr>
          <p:cNvPr id="5" name="4 Rectángulo"/>
          <p:cNvSpPr/>
          <p:nvPr/>
        </p:nvSpPr>
        <p:spPr>
          <a:xfrm>
            <a:off x="467544" y="3789040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800" dirty="0" smtClean="0"/>
              <a:t>A dispersión de zonas </a:t>
            </a:r>
            <a:r>
              <a:rPr lang="es-ES" sz="2800" dirty="0" err="1" smtClean="0"/>
              <a:t>poboadas</a:t>
            </a:r>
            <a:r>
              <a:rPr lang="es-ES" sz="2800" dirty="0" smtClean="0"/>
              <a:t> no rural </a:t>
            </a:r>
            <a:r>
              <a:rPr lang="es-ES" sz="2800" dirty="0" err="1" smtClean="0"/>
              <a:t>galego</a:t>
            </a:r>
            <a:r>
              <a:rPr lang="es-ES" sz="2800" dirty="0" smtClean="0"/>
              <a:t> e o abandono das zonas de cultivo que con </a:t>
            </a:r>
            <a:r>
              <a:rPr lang="es-ES" sz="2800" dirty="0" err="1" smtClean="0"/>
              <a:t>anterioridade</a:t>
            </a:r>
            <a:r>
              <a:rPr lang="es-ES" sz="2800" dirty="0" smtClean="0"/>
              <a:t> formaban un mosaico natural que </a:t>
            </a:r>
            <a:r>
              <a:rPr lang="es-ES" sz="2800" dirty="0" err="1" smtClean="0"/>
              <a:t>protexía</a:t>
            </a:r>
            <a:r>
              <a:rPr lang="es-ES" sz="2800" dirty="0" smtClean="0"/>
              <a:t> a </a:t>
            </a:r>
            <a:r>
              <a:rPr lang="es-ES" sz="2800" dirty="0" err="1" smtClean="0"/>
              <a:t>poboación</a:t>
            </a:r>
            <a:r>
              <a:rPr lang="es-ES" sz="2800" dirty="0" smtClean="0"/>
              <a:t> dos incendios </a:t>
            </a:r>
            <a:r>
              <a:rPr lang="es-ES" sz="2800" dirty="0" err="1" smtClean="0"/>
              <a:t>forestais</a:t>
            </a:r>
            <a:r>
              <a:rPr lang="es-ES" sz="2800" dirty="0" smtClean="0"/>
              <a:t> </a:t>
            </a:r>
            <a:r>
              <a:rPr lang="es-ES" sz="2800" dirty="0" err="1" smtClean="0"/>
              <a:t>na</a:t>
            </a:r>
            <a:r>
              <a:rPr lang="es-ES" sz="2800" dirty="0" smtClean="0"/>
              <a:t> </a:t>
            </a:r>
            <a:r>
              <a:rPr lang="es-ES" sz="2800" dirty="0" err="1" smtClean="0"/>
              <a:t>maioría</a:t>
            </a:r>
            <a:r>
              <a:rPr lang="es-ES" sz="2800" dirty="0" smtClean="0"/>
              <a:t> dos lugares </a:t>
            </a:r>
            <a:r>
              <a:rPr lang="es-ES" sz="2800" dirty="0" err="1" smtClean="0"/>
              <a:t>fixo</a:t>
            </a:r>
            <a:r>
              <a:rPr lang="es-ES" sz="2800" dirty="0" smtClean="0"/>
              <a:t> que a </a:t>
            </a:r>
            <a:r>
              <a:rPr lang="es-ES" sz="2800" dirty="0" err="1" smtClean="0"/>
              <a:t>matogueira</a:t>
            </a:r>
            <a:r>
              <a:rPr lang="es-ES" sz="2800" dirty="0" smtClean="0"/>
              <a:t> e </a:t>
            </a:r>
            <a:r>
              <a:rPr lang="es-ES" sz="2800" dirty="0" err="1" smtClean="0"/>
              <a:t>arborado</a:t>
            </a:r>
            <a:r>
              <a:rPr lang="es-ES" sz="2800" dirty="0" smtClean="0"/>
              <a:t> </a:t>
            </a:r>
            <a:r>
              <a:rPr lang="es-ES" sz="2800" dirty="0" err="1" smtClean="0"/>
              <a:t>chegue</a:t>
            </a:r>
            <a:r>
              <a:rPr lang="es-ES" sz="2800" dirty="0" smtClean="0"/>
              <a:t> as portas das zonas habitadas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102475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vachado335\20160810_2015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9248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1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15616" y="1124744"/>
            <a:ext cx="374441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Art. 38</a:t>
            </a:r>
          </a:p>
          <a:p>
            <a:pPr algn="ctr"/>
            <a:r>
              <a:rPr lang="es-ES" dirty="0" err="1" smtClean="0"/>
              <a:t>Limitacións</a:t>
            </a:r>
            <a:r>
              <a:rPr lang="es-ES" dirty="0" smtClean="0"/>
              <a:t> a utilización de explosivos</a:t>
            </a:r>
            <a:endParaRPr lang="es-ES" dirty="0"/>
          </a:p>
        </p:txBody>
      </p:sp>
      <p:sp>
        <p:nvSpPr>
          <p:cNvPr id="3" name="2 Rectángulo"/>
          <p:cNvSpPr/>
          <p:nvPr/>
        </p:nvSpPr>
        <p:spPr>
          <a:xfrm>
            <a:off x="4825783" y="3356992"/>
            <a:ext cx="403244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O uso, transporte e </a:t>
            </a:r>
            <a:r>
              <a:rPr lang="es-ES" dirty="0" err="1" smtClean="0"/>
              <a:t>almacenamento</a:t>
            </a:r>
            <a:r>
              <a:rPr lang="es-ES" dirty="0" smtClean="0"/>
              <a:t> de explosivos para a apertura de estradas, </a:t>
            </a:r>
            <a:r>
              <a:rPr lang="es-ES" dirty="0" err="1" smtClean="0"/>
              <a:t>traballos</a:t>
            </a:r>
            <a:r>
              <a:rPr lang="es-ES" dirty="0" smtClean="0"/>
              <a:t> en </a:t>
            </a:r>
            <a:r>
              <a:rPr lang="es-ES" dirty="0" err="1" smtClean="0"/>
              <a:t>canteiras</a:t>
            </a:r>
            <a:r>
              <a:rPr lang="es-ES" dirty="0" smtClean="0"/>
              <a:t>, </a:t>
            </a:r>
            <a:r>
              <a:rPr lang="es-ES" dirty="0" err="1" smtClean="0"/>
              <a:t>prospeccións</a:t>
            </a:r>
            <a:r>
              <a:rPr lang="es-ES" dirty="0" smtClean="0"/>
              <a:t> </a:t>
            </a:r>
            <a:r>
              <a:rPr lang="es-ES" dirty="0" err="1" smtClean="0"/>
              <a:t>mineiras</a:t>
            </a:r>
            <a:r>
              <a:rPr lang="es-ES" dirty="0" smtClean="0"/>
              <a:t> e </a:t>
            </a:r>
            <a:r>
              <a:rPr lang="es-ES" dirty="0" err="1" smtClean="0"/>
              <a:t>outras</a:t>
            </a:r>
            <a:r>
              <a:rPr lang="es-ES" dirty="0" smtClean="0"/>
              <a:t> actividades que </a:t>
            </a:r>
            <a:r>
              <a:rPr lang="es-ES" dirty="0" err="1" smtClean="0"/>
              <a:t>inclúan</a:t>
            </a:r>
            <a:r>
              <a:rPr lang="es-ES" dirty="0" smtClean="0"/>
              <a:t> o uso dos citados </a:t>
            </a:r>
            <a:r>
              <a:rPr lang="es-ES" dirty="0" err="1" smtClean="0"/>
              <a:t>materiais</a:t>
            </a:r>
            <a:r>
              <a:rPr lang="es-ES" dirty="0" smtClean="0"/>
              <a:t> en </a:t>
            </a:r>
            <a:r>
              <a:rPr lang="es-ES" dirty="0" err="1" smtClean="0"/>
              <a:t>terreos</a:t>
            </a:r>
            <a:r>
              <a:rPr lang="es-ES" dirty="0" smtClean="0"/>
              <a:t> </a:t>
            </a:r>
            <a:r>
              <a:rPr lang="es-ES" dirty="0" err="1" smtClean="0"/>
              <a:t>forestais</a:t>
            </a:r>
            <a:r>
              <a:rPr lang="es-ES" dirty="0" smtClean="0"/>
              <a:t> deberá realizarse </a:t>
            </a:r>
            <a:r>
              <a:rPr lang="es-ES" dirty="0" err="1" smtClean="0"/>
              <a:t>sengundo</a:t>
            </a:r>
            <a:r>
              <a:rPr lang="es-ES" dirty="0" smtClean="0"/>
              <a:t> as </a:t>
            </a:r>
            <a:r>
              <a:rPr lang="es-ES" dirty="0" err="1" smtClean="0"/>
              <a:t>súas</a:t>
            </a:r>
            <a:r>
              <a:rPr lang="es-ES" dirty="0" smtClean="0"/>
              <a:t> normas de seguranza, elaborando plan de medidas de seguranza e prevención que será remitido para o </a:t>
            </a:r>
            <a:r>
              <a:rPr lang="es-ES" dirty="0" err="1" smtClean="0"/>
              <a:t>seu</a:t>
            </a:r>
            <a:r>
              <a:rPr lang="es-ES" dirty="0" smtClean="0"/>
              <a:t> </a:t>
            </a:r>
            <a:r>
              <a:rPr lang="es-ES" dirty="0" err="1" smtClean="0"/>
              <a:t>coñecemento</a:t>
            </a:r>
            <a:r>
              <a:rPr lang="es-ES" dirty="0" smtClean="0"/>
              <a:t> á </a:t>
            </a:r>
            <a:r>
              <a:rPr lang="es-ES" dirty="0" err="1" smtClean="0"/>
              <a:t>consellaría</a:t>
            </a:r>
            <a:r>
              <a:rPr lang="es-ES" dirty="0" smtClean="0"/>
              <a:t> con competencia en materia forestal.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089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50567" y="692696"/>
            <a:ext cx="417646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Art. 39</a:t>
            </a:r>
          </a:p>
          <a:p>
            <a:pPr algn="ctr"/>
            <a:r>
              <a:rPr lang="es-ES" dirty="0" smtClean="0"/>
              <a:t>Maquinaria e </a:t>
            </a:r>
            <a:r>
              <a:rPr lang="es-ES" dirty="0" err="1" smtClean="0"/>
              <a:t>equipamento</a:t>
            </a:r>
            <a:endParaRPr lang="es-ES" dirty="0"/>
          </a:p>
        </p:txBody>
      </p:sp>
      <p:cxnSp>
        <p:nvCxnSpPr>
          <p:cNvPr id="4" name="3 Conector recto de flecha"/>
          <p:cNvCxnSpPr>
            <a:stCxn id="2" idx="2"/>
          </p:cNvCxnSpPr>
          <p:nvPr/>
        </p:nvCxnSpPr>
        <p:spPr>
          <a:xfrm>
            <a:off x="2738799" y="1772816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Rectángulo"/>
          <p:cNvSpPr/>
          <p:nvPr/>
        </p:nvSpPr>
        <p:spPr>
          <a:xfrm>
            <a:off x="650567" y="2708920"/>
            <a:ext cx="4281473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Durante a época de </a:t>
            </a:r>
            <a:r>
              <a:rPr lang="es-ES" dirty="0" err="1" smtClean="0"/>
              <a:t>perigo</a:t>
            </a:r>
            <a:r>
              <a:rPr lang="es-ES" dirty="0" smtClean="0"/>
              <a:t> alto, nos </a:t>
            </a:r>
            <a:r>
              <a:rPr lang="es-ES" dirty="0" err="1" smtClean="0"/>
              <a:t>traballos</a:t>
            </a:r>
            <a:r>
              <a:rPr lang="es-ES" dirty="0" smtClean="0"/>
              <a:t> en </a:t>
            </a:r>
            <a:r>
              <a:rPr lang="es-ES" dirty="0" err="1" smtClean="0"/>
              <a:t>terreos</a:t>
            </a:r>
            <a:r>
              <a:rPr lang="es-ES" dirty="0" smtClean="0"/>
              <a:t> </a:t>
            </a:r>
            <a:r>
              <a:rPr lang="es-ES" dirty="0" err="1" smtClean="0"/>
              <a:t>forestais</a:t>
            </a:r>
            <a:r>
              <a:rPr lang="es-ES" dirty="0" smtClean="0"/>
              <a:t> e zonas de influencia forestal </a:t>
            </a:r>
            <a:endParaRPr lang="es-ES" dirty="0"/>
          </a:p>
        </p:txBody>
      </p:sp>
      <p:cxnSp>
        <p:nvCxnSpPr>
          <p:cNvPr id="6" name="5 Conector recto de flecha"/>
          <p:cNvCxnSpPr/>
          <p:nvPr/>
        </p:nvCxnSpPr>
        <p:spPr>
          <a:xfrm>
            <a:off x="2738799" y="3501008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Rectángulo"/>
          <p:cNvSpPr/>
          <p:nvPr/>
        </p:nvSpPr>
        <p:spPr>
          <a:xfrm>
            <a:off x="676254" y="4291016"/>
            <a:ext cx="4281473" cy="1370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Que todo tipo de tractores, máquinas e vehículos de transporte pesados </a:t>
            </a:r>
            <a:r>
              <a:rPr lang="es-ES" dirty="0" err="1" smtClean="0"/>
              <a:t>sexan</a:t>
            </a:r>
            <a:r>
              <a:rPr lang="es-ES" dirty="0" smtClean="0"/>
              <a:t> dotados de dispositivos de retención de chispas e de dispositivos </a:t>
            </a:r>
            <a:r>
              <a:rPr lang="es-ES" dirty="0" err="1" smtClean="0"/>
              <a:t>antilapas</a:t>
            </a:r>
            <a:r>
              <a:rPr lang="es-ES" dirty="0" smtClean="0"/>
              <a:t> nos tubos de escape</a:t>
            </a:r>
            <a:endParaRPr lang="es-ES" dirty="0"/>
          </a:p>
        </p:txBody>
      </p:sp>
      <p:cxnSp>
        <p:nvCxnSpPr>
          <p:cNvPr id="9" name="8 Conector recto de flecha"/>
          <p:cNvCxnSpPr>
            <a:stCxn id="2" idx="3"/>
          </p:cNvCxnSpPr>
          <p:nvPr/>
        </p:nvCxnSpPr>
        <p:spPr>
          <a:xfrm>
            <a:off x="4827031" y="1232756"/>
            <a:ext cx="89709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Rectángulo"/>
          <p:cNvSpPr/>
          <p:nvPr/>
        </p:nvSpPr>
        <p:spPr>
          <a:xfrm>
            <a:off x="5724128" y="692696"/>
            <a:ext cx="266429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Equipamento</a:t>
            </a:r>
            <a:r>
              <a:rPr lang="es-ES" dirty="0" smtClean="0"/>
              <a:t> para a extinción de incendios nos termos que se establezcan </a:t>
            </a:r>
            <a:r>
              <a:rPr lang="es-ES" dirty="0" err="1" smtClean="0"/>
              <a:t>regulamentariamente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12" name="11 Rectángulo"/>
          <p:cNvSpPr/>
          <p:nvPr/>
        </p:nvSpPr>
        <p:spPr>
          <a:xfrm>
            <a:off x="5724128" y="2708920"/>
            <a:ext cx="2664296" cy="331236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O uso </a:t>
            </a:r>
            <a:r>
              <a:rPr lang="es-ES" dirty="0" err="1" smtClean="0"/>
              <a:t>doutra</a:t>
            </a:r>
            <a:r>
              <a:rPr lang="es-ES" dirty="0" smtClean="0"/>
              <a:t> maquinaria non forestal </a:t>
            </a:r>
            <a:r>
              <a:rPr lang="es-ES" dirty="0" err="1" smtClean="0"/>
              <a:t>ou</a:t>
            </a:r>
            <a:r>
              <a:rPr lang="es-ES" dirty="0" smtClean="0"/>
              <a:t> agrícola con </a:t>
            </a:r>
            <a:r>
              <a:rPr lang="es-ES" dirty="0" err="1" smtClean="0"/>
              <a:t>feramentas</a:t>
            </a:r>
            <a:r>
              <a:rPr lang="es-ES" dirty="0" smtClean="0"/>
              <a:t> que </a:t>
            </a:r>
            <a:r>
              <a:rPr lang="es-ES" dirty="0" err="1" smtClean="0"/>
              <a:t>poidan</a:t>
            </a:r>
            <a:r>
              <a:rPr lang="es-ES" dirty="0" smtClean="0"/>
              <a:t> producir chispas </a:t>
            </a:r>
            <a:r>
              <a:rPr lang="es-ES" dirty="0" err="1" smtClean="0"/>
              <a:t>ou</a:t>
            </a:r>
            <a:r>
              <a:rPr lang="es-ES" dirty="0" smtClean="0"/>
              <a:t> soldaduras de </a:t>
            </a:r>
            <a:r>
              <a:rPr lang="es-ES" dirty="0" err="1" smtClean="0"/>
              <a:t>calquera</a:t>
            </a:r>
            <a:r>
              <a:rPr lang="es-ES" dirty="0" smtClean="0"/>
              <a:t> tipo precisará da </a:t>
            </a:r>
            <a:r>
              <a:rPr lang="es-ES" dirty="0" err="1" smtClean="0"/>
              <a:t>correspondente</a:t>
            </a:r>
            <a:r>
              <a:rPr lang="es-ES" dirty="0" smtClean="0"/>
              <a:t> autorización nos termos que se </a:t>
            </a:r>
            <a:r>
              <a:rPr lang="es-ES" dirty="0" err="1" smtClean="0"/>
              <a:t>establezan</a:t>
            </a:r>
            <a:r>
              <a:rPr lang="es-ES" dirty="0" smtClean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2161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7651" r="-2617"/>
          <a:stretch>
            <a:fillRect/>
          </a:stretch>
        </p:blipFill>
        <p:spPr>
          <a:xfrm>
            <a:off x="186439" y="980728"/>
            <a:ext cx="8955000" cy="4642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812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187624" y="1340768"/>
            <a:ext cx="6805440" cy="4525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509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 rotWithShape="1">
          <a:blip r:embed="rId2"/>
          <a:srcRect l="26455" t="33251" r="28219" b="9657"/>
          <a:stretch/>
        </p:blipFill>
        <p:spPr bwMode="auto">
          <a:xfrm>
            <a:off x="1403648" y="1412776"/>
            <a:ext cx="6487177" cy="45940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7173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 rotWithShape="1">
          <a:blip r:embed="rId2"/>
          <a:srcRect l="22575" t="13803" r="21869" b="17186"/>
          <a:stretch/>
        </p:blipFill>
        <p:spPr bwMode="auto">
          <a:xfrm>
            <a:off x="539552" y="1124744"/>
            <a:ext cx="7951321" cy="55531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6936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051720" y="1196752"/>
            <a:ext cx="4824536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TITULO VII</a:t>
            </a:r>
          </a:p>
          <a:p>
            <a:pPr algn="ctr"/>
            <a:r>
              <a:rPr lang="es-ES" dirty="0" err="1" smtClean="0"/>
              <a:t>Réxime</a:t>
            </a:r>
            <a:r>
              <a:rPr lang="es-ES" dirty="0" smtClean="0"/>
              <a:t> sancionador</a:t>
            </a:r>
          </a:p>
          <a:p>
            <a:pPr algn="ctr"/>
            <a:endParaRPr lang="es-ES" dirty="0"/>
          </a:p>
          <a:p>
            <a:pPr algn="ctr"/>
            <a:r>
              <a:rPr lang="es-ES" dirty="0" smtClean="0"/>
              <a:t>Capítulo I</a:t>
            </a:r>
          </a:p>
          <a:p>
            <a:pPr algn="ctr"/>
            <a:r>
              <a:rPr lang="es-ES" dirty="0" err="1" smtClean="0"/>
              <a:t>Infraccións</a:t>
            </a:r>
            <a:r>
              <a:rPr lang="es-ES" dirty="0" smtClean="0"/>
              <a:t> e </a:t>
            </a:r>
            <a:r>
              <a:rPr lang="es-ES" dirty="0" err="1" smtClean="0"/>
              <a:t>sancións</a:t>
            </a:r>
            <a:endParaRPr lang="es-ES" dirty="0"/>
          </a:p>
        </p:txBody>
      </p:sp>
      <p:sp>
        <p:nvSpPr>
          <p:cNvPr id="3" name="2 Rectángulo"/>
          <p:cNvSpPr/>
          <p:nvPr/>
        </p:nvSpPr>
        <p:spPr>
          <a:xfrm>
            <a:off x="2051720" y="2852936"/>
            <a:ext cx="4968552" cy="3024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Constitúen</a:t>
            </a:r>
            <a:r>
              <a:rPr lang="es-ES" dirty="0" smtClean="0"/>
              <a:t> infracción o </a:t>
            </a:r>
            <a:r>
              <a:rPr lang="es-ES" dirty="0" err="1" smtClean="0"/>
              <a:t>incumprimento</a:t>
            </a:r>
            <a:r>
              <a:rPr lang="es-ES" dirty="0" smtClean="0"/>
              <a:t> total </a:t>
            </a:r>
            <a:r>
              <a:rPr lang="es-ES" dirty="0" err="1" smtClean="0"/>
              <a:t>ou</a:t>
            </a:r>
            <a:r>
              <a:rPr lang="es-ES" dirty="0" smtClean="0"/>
              <a:t> parcial das </a:t>
            </a:r>
            <a:r>
              <a:rPr lang="es-ES" dirty="0" err="1" smtClean="0"/>
              <a:t>obrigas</a:t>
            </a:r>
            <a:r>
              <a:rPr lang="es-ES" dirty="0" smtClean="0"/>
              <a:t> </a:t>
            </a:r>
            <a:r>
              <a:rPr lang="es-ES" dirty="0" err="1" smtClean="0"/>
              <a:t>ou</a:t>
            </a:r>
            <a:r>
              <a:rPr lang="es-ES" dirty="0" smtClean="0"/>
              <a:t> </a:t>
            </a:r>
            <a:r>
              <a:rPr lang="es-ES" dirty="0" err="1" smtClean="0"/>
              <a:t>prohibicións</a:t>
            </a:r>
            <a:r>
              <a:rPr lang="es-ES" dirty="0" smtClean="0"/>
              <a:t> establecidas </a:t>
            </a:r>
            <a:r>
              <a:rPr lang="es-ES" dirty="0" err="1" smtClean="0"/>
              <a:t>nesta</a:t>
            </a:r>
            <a:r>
              <a:rPr lang="es-ES" dirty="0" smtClean="0"/>
              <a:t> </a:t>
            </a:r>
            <a:r>
              <a:rPr lang="es-ES" dirty="0" err="1" smtClean="0"/>
              <a:t>lei</a:t>
            </a:r>
            <a:r>
              <a:rPr lang="es-ES" dirty="0" smtClean="0"/>
              <a:t>, </a:t>
            </a:r>
            <a:r>
              <a:rPr lang="es-ES" dirty="0" err="1" smtClean="0"/>
              <a:t>na</a:t>
            </a:r>
            <a:r>
              <a:rPr lang="es-ES" dirty="0" smtClean="0"/>
              <a:t> </a:t>
            </a:r>
            <a:r>
              <a:rPr lang="es-ES" dirty="0" err="1" smtClean="0"/>
              <a:t>súa</a:t>
            </a:r>
            <a:r>
              <a:rPr lang="es-ES" dirty="0" smtClean="0"/>
              <a:t> normativa de </a:t>
            </a:r>
            <a:r>
              <a:rPr lang="es-ES" dirty="0" err="1" smtClean="0"/>
              <a:t>desenvolvemento</a:t>
            </a:r>
            <a:r>
              <a:rPr lang="es-ES" dirty="0" smtClean="0"/>
              <a:t> </a:t>
            </a:r>
            <a:r>
              <a:rPr lang="es-ES" dirty="0" err="1" smtClean="0"/>
              <a:t>regulamentario</a:t>
            </a:r>
            <a:r>
              <a:rPr lang="es-ES" dirty="0" smtClean="0"/>
              <a:t> </a:t>
            </a:r>
            <a:r>
              <a:rPr lang="es-ES" dirty="0" err="1" smtClean="0"/>
              <a:t>ou</a:t>
            </a:r>
            <a:r>
              <a:rPr lang="es-ES" dirty="0" smtClean="0"/>
              <a:t> </a:t>
            </a:r>
            <a:r>
              <a:rPr lang="es-ES" dirty="0" err="1" smtClean="0"/>
              <a:t>na</a:t>
            </a:r>
            <a:r>
              <a:rPr lang="es-ES" dirty="0" smtClean="0"/>
              <a:t> normativa estatal en materia de incendios </a:t>
            </a:r>
            <a:r>
              <a:rPr lang="es-ES" dirty="0" err="1" smtClean="0"/>
              <a:t>forestais</a:t>
            </a:r>
            <a:r>
              <a:rPr lang="es-ES" dirty="0" smtClean="0"/>
              <a:t>.</a:t>
            </a:r>
          </a:p>
          <a:p>
            <a:pPr algn="ctr"/>
            <a:r>
              <a:rPr lang="es-ES" dirty="0" smtClean="0"/>
              <a:t>Cando </a:t>
            </a:r>
            <a:r>
              <a:rPr lang="es-ES" dirty="0" err="1" smtClean="0"/>
              <a:t>na</a:t>
            </a:r>
            <a:r>
              <a:rPr lang="es-ES" dirty="0" smtClean="0"/>
              <a:t> comisión de </a:t>
            </a:r>
            <a:r>
              <a:rPr lang="es-ES" dirty="0" err="1" smtClean="0"/>
              <a:t>unha</a:t>
            </a:r>
            <a:r>
              <a:rPr lang="es-ES" dirty="0" smtClean="0"/>
              <a:t> infracción en materia de incendios </a:t>
            </a:r>
            <a:r>
              <a:rPr lang="es-ES" dirty="0" err="1" smtClean="0"/>
              <a:t>forstais</a:t>
            </a:r>
            <a:r>
              <a:rPr lang="es-ES" dirty="0" smtClean="0"/>
              <a:t> concurran varios criterios dos especificados </a:t>
            </a:r>
            <a:r>
              <a:rPr lang="es-ES" dirty="0" err="1" smtClean="0"/>
              <a:t>nesta</a:t>
            </a:r>
            <a:r>
              <a:rPr lang="es-ES" dirty="0" smtClean="0"/>
              <a:t> </a:t>
            </a:r>
            <a:r>
              <a:rPr lang="es-ES" dirty="0" err="1" smtClean="0"/>
              <a:t>lei</a:t>
            </a:r>
            <a:r>
              <a:rPr lang="es-ES" dirty="0" smtClean="0"/>
              <a:t> e </a:t>
            </a:r>
            <a:r>
              <a:rPr lang="es-ES" dirty="0" err="1" smtClean="0"/>
              <a:t>na</a:t>
            </a:r>
            <a:r>
              <a:rPr lang="es-ES" dirty="0" smtClean="0"/>
              <a:t> </a:t>
            </a:r>
            <a:r>
              <a:rPr lang="es-ES" dirty="0" err="1" smtClean="0"/>
              <a:t>Lei</a:t>
            </a:r>
            <a:r>
              <a:rPr lang="es-ES" dirty="0" smtClean="0"/>
              <a:t> 43/2003, de 21 de </a:t>
            </a:r>
            <a:r>
              <a:rPr lang="es-ES" dirty="0" err="1" smtClean="0"/>
              <a:t>novembro</a:t>
            </a:r>
            <a:r>
              <a:rPr lang="es-ES" dirty="0" smtClean="0"/>
              <a:t>, de montes, para a </a:t>
            </a:r>
            <a:r>
              <a:rPr lang="es-ES" dirty="0" err="1" smtClean="0"/>
              <a:t>súa</a:t>
            </a:r>
            <a:r>
              <a:rPr lang="es-ES" dirty="0" smtClean="0"/>
              <a:t> cualificación </a:t>
            </a:r>
            <a:r>
              <a:rPr lang="es-ES" dirty="0" err="1" smtClean="0"/>
              <a:t>atenderase</a:t>
            </a:r>
            <a:r>
              <a:rPr lang="es-ES" dirty="0" smtClean="0"/>
              <a:t> </a:t>
            </a:r>
            <a:r>
              <a:rPr lang="es-ES" dirty="0" err="1" smtClean="0"/>
              <a:t>ao</a:t>
            </a:r>
            <a:r>
              <a:rPr lang="es-ES" dirty="0" smtClean="0"/>
              <a:t> que resulte de </a:t>
            </a:r>
            <a:r>
              <a:rPr lang="es-ES" dirty="0" err="1" smtClean="0"/>
              <a:t>maior</a:t>
            </a:r>
            <a:r>
              <a:rPr lang="es-ES" dirty="0" smtClean="0"/>
              <a:t> </a:t>
            </a:r>
            <a:r>
              <a:rPr lang="es-ES" dirty="0" err="1" smtClean="0"/>
              <a:t>gravidade</a:t>
            </a:r>
            <a:r>
              <a:rPr lang="es-ES" dirty="0" smtClean="0"/>
              <a:t>.</a:t>
            </a:r>
          </a:p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0743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588989"/>
              </p:ext>
            </p:extLst>
          </p:nvPr>
        </p:nvGraphicFramePr>
        <p:xfrm>
          <a:off x="1187624" y="1124744"/>
          <a:ext cx="6984773" cy="3255005"/>
        </p:xfrm>
        <a:graphic>
          <a:graphicData uri="http://schemas.openxmlformats.org/drawingml/2006/table">
            <a:tbl>
              <a:tblPr/>
              <a:tblGrid>
                <a:gridCol w="72110"/>
                <a:gridCol w="2520178"/>
                <a:gridCol w="1479733"/>
                <a:gridCol w="82048"/>
                <a:gridCol w="102561"/>
                <a:gridCol w="1271766"/>
                <a:gridCol w="1456377"/>
              </a:tblGrid>
              <a:tr h="296376"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E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 smtClean="0">
                          <a:effectLst/>
                          <a:latin typeface="Arial"/>
                        </a:rPr>
                        <a:t>1989 - 2017</a:t>
                      </a:r>
                      <a:endParaRPr lang="es-E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06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s-E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Causa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 Coruña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E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</a:tr>
              <a:tr h="494068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D-</a:t>
                      </a:r>
                      <a:r>
                        <a:rPr lang="es-E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Descoñecida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13,16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068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N-</a:t>
                      </a:r>
                      <a:r>
                        <a:rPr lang="es-E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Neglixencia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068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Q-</a:t>
                      </a:r>
                      <a:r>
                        <a:rPr lang="es-E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Queima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068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S-</a:t>
                      </a:r>
                      <a:r>
                        <a:rPr lang="es-E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Sen</a:t>
                      </a: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Especificar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28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50195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50195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s-ES"/>
              <a:t>Porcentaxes incendios por uso do lume</a:t>
            </a:r>
          </a:p>
        </p:txBody>
      </p:sp>
      <p:graphicFrame>
        <p:nvGraphicFramePr>
          <p:cNvPr id="3" name="4 Gráfico"/>
          <p:cNvGraphicFramePr/>
          <p:nvPr/>
        </p:nvGraphicFramePr>
        <p:xfrm>
          <a:off x="457200" y="1600200"/>
          <a:ext cx="8229240" cy="4525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5604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11560" y="764704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41"/>
              </a:spcBef>
              <a:buSzPct val="100000"/>
            </a:pPr>
            <a:r>
              <a:rPr lang="pt-BR" sz="2800" dirty="0" smtClean="0"/>
              <a:t>Os </a:t>
            </a:r>
            <a:r>
              <a:rPr lang="pt-BR" sz="2800" dirty="0" err="1" smtClean="0"/>
              <a:t>terreos</a:t>
            </a:r>
            <a:r>
              <a:rPr lang="pt-BR" sz="2800" dirty="0" smtClean="0"/>
              <a:t> </a:t>
            </a:r>
            <a:r>
              <a:rPr lang="pt-BR" sz="2800" dirty="0" err="1" smtClean="0"/>
              <a:t>forestais</a:t>
            </a:r>
            <a:r>
              <a:rPr lang="pt-BR" sz="2800" dirty="0" smtClean="0"/>
              <a:t> e a </a:t>
            </a:r>
            <a:r>
              <a:rPr lang="pt-BR" sz="2800" dirty="0" err="1" smtClean="0"/>
              <a:t>súa</a:t>
            </a:r>
            <a:r>
              <a:rPr lang="pt-BR" sz="2800" dirty="0" smtClean="0"/>
              <a:t> zona de influencia, incluída a interface urbano-</a:t>
            </a:r>
            <a:r>
              <a:rPr lang="pt-BR" sz="2800" dirty="0" err="1" smtClean="0"/>
              <a:t>forestal</a:t>
            </a:r>
            <a:r>
              <a:rPr lang="pt-BR" sz="2800" dirty="0" smtClean="0"/>
              <a:t>  (áreas de perímetro </a:t>
            </a:r>
            <a:r>
              <a:rPr lang="pt-BR" sz="2800" dirty="0" err="1" smtClean="0"/>
              <a:t>común</a:t>
            </a:r>
            <a:r>
              <a:rPr lang="pt-BR" sz="2800" dirty="0" smtClean="0"/>
              <a:t> de zonas habitadas e </a:t>
            </a:r>
            <a:r>
              <a:rPr lang="pt-BR" sz="2800" dirty="0" err="1" smtClean="0"/>
              <a:t>terreos</a:t>
            </a:r>
            <a:r>
              <a:rPr lang="pt-BR" sz="2800" dirty="0" smtClean="0"/>
              <a:t> </a:t>
            </a:r>
            <a:r>
              <a:rPr lang="pt-BR" sz="2800" dirty="0" err="1" smtClean="0"/>
              <a:t>forestais</a:t>
            </a:r>
            <a:r>
              <a:rPr lang="pt-BR" sz="2800" dirty="0" smtClean="0"/>
              <a:t>) nos que se </a:t>
            </a:r>
            <a:r>
              <a:rPr lang="pt-BR" sz="2800" dirty="0" err="1" smtClean="0"/>
              <a:t>desenvolven</a:t>
            </a:r>
            <a:r>
              <a:rPr lang="pt-BR" sz="2800" dirty="0" smtClean="0"/>
              <a:t> </a:t>
            </a:r>
            <a:r>
              <a:rPr lang="pt-BR" sz="2800" dirty="0" err="1" smtClean="0"/>
              <a:t>actividades</a:t>
            </a:r>
            <a:r>
              <a:rPr lang="pt-BR" sz="2800" dirty="0" smtClean="0"/>
              <a:t> </a:t>
            </a:r>
            <a:r>
              <a:rPr lang="pt-BR" sz="2800" dirty="0" err="1" smtClean="0"/>
              <a:t>tan</a:t>
            </a:r>
            <a:r>
              <a:rPr lang="pt-BR" sz="2800" dirty="0" smtClean="0"/>
              <a:t> arraigadas como as queimas de </a:t>
            </a:r>
            <a:r>
              <a:rPr lang="pt-BR" sz="2800" dirty="0" err="1" smtClean="0"/>
              <a:t>refugallo</a:t>
            </a:r>
            <a:r>
              <a:rPr lang="pt-BR" sz="2800" dirty="0" smtClean="0"/>
              <a:t> agrícola e </a:t>
            </a:r>
            <a:r>
              <a:rPr lang="pt-BR" sz="2800" dirty="0" err="1" smtClean="0"/>
              <a:t>forestal</a:t>
            </a:r>
            <a:r>
              <a:rPr lang="pt-BR" sz="2800" dirty="0" smtClean="0"/>
              <a:t>, </a:t>
            </a:r>
            <a:r>
              <a:rPr lang="pt-BR" sz="2800" dirty="0" err="1" smtClean="0"/>
              <a:t>supoñen</a:t>
            </a:r>
            <a:r>
              <a:rPr lang="pt-BR" sz="2800" dirty="0" smtClean="0"/>
              <a:t> por si solas, unha </a:t>
            </a:r>
            <a:r>
              <a:rPr lang="pt-BR" sz="2800" dirty="0" err="1" smtClean="0"/>
              <a:t>situación</a:t>
            </a:r>
            <a:r>
              <a:rPr lang="pt-BR" sz="2800" dirty="0" smtClean="0"/>
              <a:t> (maior risco de </a:t>
            </a:r>
            <a:r>
              <a:rPr lang="pt-BR" sz="2800" dirty="0" err="1" smtClean="0"/>
              <a:t>produción</a:t>
            </a:r>
            <a:r>
              <a:rPr lang="pt-BR" sz="2800" dirty="0" smtClean="0"/>
              <a:t> de </a:t>
            </a:r>
            <a:r>
              <a:rPr lang="pt-BR" sz="2800" dirty="0" err="1" smtClean="0"/>
              <a:t>incendios</a:t>
            </a:r>
            <a:r>
              <a:rPr lang="pt-BR" sz="2800" dirty="0" smtClean="0"/>
              <a:t> </a:t>
            </a:r>
            <a:r>
              <a:rPr lang="pt-BR" sz="2800" dirty="0" err="1" smtClean="0"/>
              <a:t>forestais</a:t>
            </a:r>
            <a:r>
              <a:rPr lang="pt-BR" sz="2800" dirty="0" smtClean="0"/>
              <a:t>) na que obriga a tomar medidas de </a:t>
            </a:r>
            <a:r>
              <a:rPr lang="pt-BR" sz="2800" dirty="0" err="1" smtClean="0"/>
              <a:t>precaución</a:t>
            </a:r>
            <a:r>
              <a:rPr lang="pt-BR" sz="2800" dirty="0" smtClean="0"/>
              <a:t> para a </a:t>
            </a:r>
            <a:r>
              <a:rPr lang="pt-BR" sz="2800" dirty="0" err="1" smtClean="0"/>
              <a:t>protección</a:t>
            </a:r>
            <a:r>
              <a:rPr lang="pt-BR" sz="2800" dirty="0" smtClean="0"/>
              <a:t> de </a:t>
            </a:r>
            <a:r>
              <a:rPr lang="pt-BR" sz="2800" dirty="0" err="1" smtClean="0"/>
              <a:t>persoas</a:t>
            </a:r>
            <a:r>
              <a:rPr lang="pt-BR" sz="2800" dirty="0" smtClean="0"/>
              <a:t>, bens e recursos, </a:t>
            </a:r>
            <a:r>
              <a:rPr lang="pt-BR" sz="2800" dirty="0" err="1" smtClean="0"/>
              <a:t>xa</a:t>
            </a:r>
            <a:r>
              <a:rPr lang="pt-BR" sz="2800" dirty="0" smtClean="0"/>
              <a:t> que </a:t>
            </a:r>
            <a:r>
              <a:rPr lang="pt-BR" sz="2800" dirty="0" err="1" smtClean="0"/>
              <a:t>moitos</a:t>
            </a:r>
            <a:r>
              <a:rPr lang="pt-BR" sz="2800" dirty="0" smtClean="0"/>
              <a:t> destes lumes </a:t>
            </a:r>
            <a:r>
              <a:rPr lang="pt-BR" sz="2800" dirty="0" err="1" smtClean="0"/>
              <a:t>prodúcense</a:t>
            </a:r>
            <a:r>
              <a:rPr lang="pt-BR" sz="2800" dirty="0" smtClean="0"/>
              <a:t> sobre unha </a:t>
            </a:r>
            <a:r>
              <a:rPr lang="pt-BR" sz="2800" dirty="0" err="1" smtClean="0"/>
              <a:t>poboación</a:t>
            </a:r>
            <a:r>
              <a:rPr lang="pt-BR" sz="2800" dirty="0" smtClean="0"/>
              <a:t> pouco adaptada para afrontar este tipo de </a:t>
            </a:r>
            <a:r>
              <a:rPr lang="pt-BR" sz="2800" dirty="0" err="1" smtClean="0"/>
              <a:t>situacións</a:t>
            </a:r>
            <a:r>
              <a:rPr lang="pt-BR" sz="2800" dirty="0" smtClean="0"/>
              <a:t>.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350978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195736" y="2780928"/>
            <a:ext cx="4824536" cy="244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dirty="0" err="1" smtClean="0"/>
              <a:t>Moitas</a:t>
            </a:r>
            <a:r>
              <a:rPr lang="es-ES" sz="3600" dirty="0" smtClean="0"/>
              <a:t> </a:t>
            </a:r>
            <a:r>
              <a:rPr lang="es-ES" sz="3600" dirty="0" err="1" smtClean="0"/>
              <a:t>grazas</a:t>
            </a:r>
            <a:r>
              <a:rPr lang="es-ES" dirty="0" smtClean="0"/>
              <a:t>.</a:t>
            </a:r>
          </a:p>
          <a:p>
            <a:pPr algn="ctr"/>
            <a:r>
              <a:rPr lang="es-ES" dirty="0" err="1" smtClean="0"/>
              <a:t>Axentes</a:t>
            </a:r>
            <a:r>
              <a:rPr lang="es-ES" dirty="0" smtClean="0"/>
              <a:t> f. </a:t>
            </a:r>
            <a:r>
              <a:rPr lang="es-ES" dirty="0" err="1" smtClean="0"/>
              <a:t>mediambientais</a:t>
            </a:r>
            <a:r>
              <a:rPr lang="es-ES" dirty="0" smtClean="0"/>
              <a:t> do Distrito forestal 3</a:t>
            </a:r>
          </a:p>
          <a:p>
            <a:pPr algn="ctr"/>
            <a:r>
              <a:rPr lang="es-ES" dirty="0" smtClean="0"/>
              <a:t>Santiago – </a:t>
            </a:r>
            <a:r>
              <a:rPr lang="es-ES" dirty="0" err="1" smtClean="0"/>
              <a:t>Ordes</a:t>
            </a:r>
            <a:r>
              <a:rPr lang="es-ES" dirty="0" smtClean="0"/>
              <a:t> / Meseta interior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9761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uario\Desktop\22044912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905000"/>
            <a:ext cx="812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871700" y="515719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Mosaico de cultivo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508000" y="1268760"/>
            <a:ext cx="812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Os </a:t>
            </a:r>
            <a:r>
              <a:rPr lang="pt-BR" dirty="0" err="1" smtClean="0"/>
              <a:t>terreos</a:t>
            </a:r>
            <a:r>
              <a:rPr lang="pt-BR" dirty="0" smtClean="0"/>
              <a:t> </a:t>
            </a:r>
            <a:r>
              <a:rPr lang="pt-BR" dirty="0" err="1" smtClean="0"/>
              <a:t>forestais</a:t>
            </a:r>
            <a:r>
              <a:rPr lang="pt-BR" dirty="0" smtClean="0"/>
              <a:t> e a </a:t>
            </a:r>
            <a:r>
              <a:rPr lang="pt-BR" dirty="0" err="1" smtClean="0"/>
              <a:t>súa</a:t>
            </a:r>
            <a:r>
              <a:rPr lang="pt-BR" dirty="0" smtClean="0"/>
              <a:t> zona de influencia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7049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27584" y="620688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dirty="0" smtClean="0"/>
              <a:t>Actividades que se </a:t>
            </a:r>
            <a:r>
              <a:rPr lang="es-ES" sz="2800" dirty="0" err="1" smtClean="0"/>
              <a:t>desenvolven</a:t>
            </a:r>
            <a:r>
              <a:rPr lang="es-ES" sz="2800" dirty="0" smtClean="0"/>
              <a:t> no medio rural </a:t>
            </a:r>
            <a:r>
              <a:rPr lang="es-ES" sz="2800" dirty="0" err="1" smtClean="0"/>
              <a:t>galego</a:t>
            </a:r>
            <a:endParaRPr lang="es-ES" sz="2800" dirty="0"/>
          </a:p>
        </p:txBody>
      </p:sp>
      <p:sp>
        <p:nvSpPr>
          <p:cNvPr id="5" name="4 Rectángulo"/>
          <p:cNvSpPr/>
          <p:nvPr/>
        </p:nvSpPr>
        <p:spPr>
          <a:xfrm>
            <a:off x="2286000" y="2713420"/>
            <a:ext cx="4572000" cy="204671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ts val="641"/>
              </a:spcBef>
              <a:tabLst>
                <a:tab pos="0" algn="l"/>
              </a:tabLst>
            </a:pPr>
            <a:r>
              <a:rPr lang="pt-BR" sz="2800" b="1" dirty="0" smtClean="0"/>
              <a:t>TITULO V DA LEI 3/2007</a:t>
            </a:r>
          </a:p>
          <a:p>
            <a:pPr lvl="0" algn="ctr">
              <a:spcBef>
                <a:spcPts val="641"/>
              </a:spcBef>
              <a:tabLst>
                <a:tab pos="0" algn="l"/>
              </a:tabLst>
            </a:pPr>
            <a:endParaRPr lang="pt-BR" sz="2800" dirty="0" smtClean="0"/>
          </a:p>
          <a:p>
            <a:pPr lvl="0" algn="ctr">
              <a:spcBef>
                <a:spcPts val="641"/>
              </a:spcBef>
              <a:tabLst>
                <a:tab pos="0" algn="l"/>
              </a:tabLst>
            </a:pPr>
            <a:endParaRPr lang="pt-BR" sz="2800" dirty="0" smtClean="0"/>
          </a:p>
          <a:p>
            <a:pPr lvl="0" algn="ctr">
              <a:spcBef>
                <a:spcPts val="641"/>
              </a:spcBef>
              <a:tabLst>
                <a:tab pos="0" algn="l"/>
              </a:tabLst>
            </a:pPr>
            <a:r>
              <a:rPr lang="pt-BR" sz="2800" dirty="0" smtClean="0"/>
              <a:t>Usos do lume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149242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188640"/>
            <a:ext cx="8568952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41"/>
              </a:spcBef>
              <a:buSzPct val="100000"/>
              <a:buFont typeface="Arial" pitchFamily="34"/>
              <a:buChar char="•"/>
            </a:pPr>
            <a:r>
              <a:rPr lang="pt-BR" sz="4000" dirty="0" smtClean="0"/>
              <a:t>Como medida preventiva, </a:t>
            </a:r>
            <a:r>
              <a:rPr lang="pt-BR" sz="4000" dirty="0" err="1" smtClean="0"/>
              <a:t>prohíbese</a:t>
            </a:r>
            <a:r>
              <a:rPr lang="pt-BR" sz="4000" dirty="0" smtClean="0"/>
              <a:t> o uso do lume nos </a:t>
            </a:r>
            <a:r>
              <a:rPr lang="pt-BR" sz="4000" dirty="0" err="1" smtClean="0"/>
              <a:t>terreos</a:t>
            </a:r>
            <a:r>
              <a:rPr lang="pt-BR" sz="4000" dirty="0" smtClean="0"/>
              <a:t> agrícolas, </a:t>
            </a:r>
            <a:r>
              <a:rPr lang="pt-BR" sz="4000" dirty="0" err="1" smtClean="0"/>
              <a:t>terreos</a:t>
            </a:r>
            <a:r>
              <a:rPr lang="pt-BR" sz="4000" dirty="0" smtClean="0"/>
              <a:t> </a:t>
            </a:r>
            <a:r>
              <a:rPr lang="pt-BR" sz="4000" dirty="0" err="1" smtClean="0"/>
              <a:t>forestais</a:t>
            </a:r>
            <a:r>
              <a:rPr lang="pt-BR" sz="4000" dirty="0" smtClean="0"/>
              <a:t> e zonas de influencia </a:t>
            </a:r>
            <a:r>
              <a:rPr lang="pt-BR" sz="4000" dirty="0" err="1" smtClean="0"/>
              <a:t>forestal</a:t>
            </a:r>
            <a:r>
              <a:rPr lang="pt-BR" sz="4000" dirty="0" smtClean="0"/>
              <a:t> definidas no artigo 2 desta lei.</a:t>
            </a:r>
          </a:p>
          <a:p>
            <a:pPr lvl="0" algn="just">
              <a:spcBef>
                <a:spcPts val="641"/>
              </a:spcBef>
              <a:buSzPct val="100000"/>
              <a:buFont typeface="Arial" pitchFamily="34"/>
              <a:buChar char="•"/>
            </a:pPr>
            <a:r>
              <a:rPr lang="pt-BR" sz="4000" b="1" dirty="0" smtClean="0"/>
              <a:t>Non </a:t>
            </a:r>
            <a:r>
              <a:rPr lang="pt-BR" sz="4000" b="1" dirty="0" err="1" smtClean="0"/>
              <a:t>terán</a:t>
            </a:r>
            <a:r>
              <a:rPr lang="pt-BR" sz="4000" b="1" dirty="0" smtClean="0"/>
              <a:t> a </a:t>
            </a:r>
            <a:r>
              <a:rPr lang="pt-BR" sz="4000" b="1" dirty="0" err="1" smtClean="0"/>
              <a:t>consideración</a:t>
            </a:r>
            <a:r>
              <a:rPr lang="pt-BR" sz="4000" b="1" dirty="0" smtClean="0"/>
              <a:t> de monte o solo urbano, os núcleos rurais e o solo </a:t>
            </a:r>
            <a:r>
              <a:rPr lang="pt-BR" sz="4000" b="1" dirty="0" err="1" smtClean="0"/>
              <a:t>urbanizable</a:t>
            </a:r>
            <a:r>
              <a:rPr lang="pt-BR" sz="4000" b="1" dirty="0" smtClean="0"/>
              <a:t>. </a:t>
            </a:r>
            <a:r>
              <a:rPr lang="pt-BR" sz="4000" b="1" dirty="0" err="1" smtClean="0"/>
              <a:t>Tamén</a:t>
            </a:r>
            <a:r>
              <a:rPr lang="pt-BR" sz="4000" b="1" dirty="0" smtClean="0"/>
              <a:t> se </a:t>
            </a:r>
            <a:r>
              <a:rPr lang="pt-BR" sz="4000" b="1" dirty="0" err="1" smtClean="0"/>
              <a:t>exclúe</a:t>
            </a:r>
            <a:r>
              <a:rPr lang="pt-BR" sz="4000" b="1" dirty="0" smtClean="0"/>
              <a:t> da zona de influencia </a:t>
            </a:r>
            <a:r>
              <a:rPr lang="pt-BR" sz="4000" b="1" dirty="0" err="1" smtClean="0"/>
              <a:t>forestal</a:t>
            </a:r>
            <a:r>
              <a:rPr lang="pt-BR" sz="4000" b="1" dirty="0" smtClean="0"/>
              <a:t> o solo urbano, de núcleo rural e </a:t>
            </a:r>
            <a:r>
              <a:rPr lang="pt-BR" sz="4000" b="1" dirty="0" err="1" smtClean="0"/>
              <a:t>urbanizable</a:t>
            </a:r>
            <a:r>
              <a:rPr lang="pt-BR" sz="4000" b="1" dirty="0" smtClean="0"/>
              <a:t>.</a:t>
            </a: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val="232686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545728" y="343178"/>
            <a:ext cx="237626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COMUNICACIÓNS</a:t>
            </a:r>
          </a:p>
          <a:p>
            <a:pPr algn="ctr"/>
            <a:r>
              <a:rPr lang="es-ES" dirty="0" smtClean="0"/>
              <a:t>2 días de antelación</a:t>
            </a:r>
            <a:endParaRPr lang="es-ES" dirty="0"/>
          </a:p>
        </p:txBody>
      </p:sp>
      <p:sp>
        <p:nvSpPr>
          <p:cNvPr id="6" name="5 Rectángulo"/>
          <p:cNvSpPr/>
          <p:nvPr/>
        </p:nvSpPr>
        <p:spPr>
          <a:xfrm>
            <a:off x="545728" y="2071370"/>
            <a:ext cx="237626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Artigo 15,  Decreto 105/2006</a:t>
            </a:r>
          </a:p>
          <a:p>
            <a:pPr algn="ctr"/>
            <a:r>
              <a:rPr lang="es-ES" dirty="0" smtClean="0"/>
              <a:t>Normas</a:t>
            </a:r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3347864" y="2760592"/>
            <a:ext cx="237626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Art 34</a:t>
            </a:r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590391" y="4941168"/>
            <a:ext cx="237626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NÚCLEOS RURAIS, SOLO URBANO</a:t>
            </a:r>
            <a:endParaRPr lang="es-ES" dirty="0"/>
          </a:p>
        </p:txBody>
      </p:sp>
      <p:sp>
        <p:nvSpPr>
          <p:cNvPr id="9" name="8 Rectángulo"/>
          <p:cNvSpPr/>
          <p:nvPr/>
        </p:nvSpPr>
        <p:spPr>
          <a:xfrm>
            <a:off x="5750590" y="404633"/>
            <a:ext cx="237626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AUTORIZACIÓNS</a:t>
            </a:r>
          </a:p>
          <a:p>
            <a:pPr algn="ctr"/>
            <a:r>
              <a:rPr lang="es-ES" dirty="0" smtClean="0"/>
              <a:t>Informe do </a:t>
            </a:r>
            <a:r>
              <a:rPr lang="es-ES" dirty="0" err="1" smtClean="0"/>
              <a:t>axente</a:t>
            </a:r>
            <a:endParaRPr lang="es-ES" dirty="0" smtClean="0"/>
          </a:p>
          <a:p>
            <a:pPr algn="ctr"/>
            <a:r>
              <a:rPr lang="es-ES" dirty="0" smtClean="0"/>
              <a:t>7 días de antelación</a:t>
            </a:r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>
            <a:off x="5741573" y="4869161"/>
            <a:ext cx="2520280" cy="10801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ZONAS ZAR</a:t>
            </a:r>
          </a:p>
          <a:p>
            <a:pPr algn="ctr"/>
            <a:r>
              <a:rPr lang="es-ES" dirty="0" smtClean="0"/>
              <a:t>Art. 17 Decreto 105/2006</a:t>
            </a:r>
          </a:p>
          <a:p>
            <a:pPr algn="ctr"/>
            <a:endParaRPr lang="es-ES" dirty="0"/>
          </a:p>
        </p:txBody>
      </p:sp>
      <p:sp>
        <p:nvSpPr>
          <p:cNvPr id="11" name="10 Flecha derecha"/>
          <p:cNvSpPr/>
          <p:nvPr/>
        </p:nvSpPr>
        <p:spPr>
          <a:xfrm rot="5400000">
            <a:off x="1287539" y="1171270"/>
            <a:ext cx="792088" cy="100811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Flecha derecha"/>
          <p:cNvSpPr/>
          <p:nvPr/>
        </p:nvSpPr>
        <p:spPr>
          <a:xfrm rot="5400000" flipV="1">
            <a:off x="5413573" y="3081906"/>
            <a:ext cx="3231515" cy="243610"/>
          </a:xfrm>
          <a:prstGeom prst="rightArrow">
            <a:avLst>
              <a:gd name="adj1" fmla="val 100000"/>
              <a:gd name="adj2" fmla="val 1335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5" name="14 Conector recto de flecha"/>
          <p:cNvCxnSpPr/>
          <p:nvPr/>
        </p:nvCxnSpPr>
        <p:spPr>
          <a:xfrm>
            <a:off x="5724128" y="3789040"/>
            <a:ext cx="57606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flipV="1">
            <a:off x="5724128" y="1484784"/>
            <a:ext cx="336347" cy="12758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/>
          <p:nvPr/>
        </p:nvCxnSpPr>
        <p:spPr>
          <a:xfrm flipH="1" flipV="1">
            <a:off x="2921992" y="1340737"/>
            <a:ext cx="425873" cy="14198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066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755576" y="332656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41"/>
              </a:spcBef>
              <a:buSzPct val="100000"/>
            </a:pPr>
            <a:r>
              <a:rPr lang="es-ES" dirty="0" smtClean="0"/>
              <a:t>Queda prohibida a </a:t>
            </a:r>
            <a:r>
              <a:rPr lang="es-ES" dirty="0" err="1" smtClean="0"/>
              <a:t>queima</a:t>
            </a:r>
            <a:r>
              <a:rPr lang="es-ES" dirty="0" smtClean="0"/>
              <a:t> de restos agrícolas e de actividades de </a:t>
            </a:r>
            <a:r>
              <a:rPr lang="es-ES" dirty="0" err="1" smtClean="0"/>
              <a:t>xardinería</a:t>
            </a:r>
            <a:r>
              <a:rPr lang="es-ES" dirty="0" smtClean="0"/>
              <a:t> en </a:t>
            </a:r>
            <a:r>
              <a:rPr lang="es-ES" dirty="0" err="1" smtClean="0"/>
              <a:t>terreos</a:t>
            </a:r>
            <a:r>
              <a:rPr lang="es-ES" dirty="0" smtClean="0"/>
              <a:t> </a:t>
            </a:r>
            <a:r>
              <a:rPr lang="es-ES" dirty="0" err="1" smtClean="0"/>
              <a:t>forestais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539552" y="978987"/>
            <a:ext cx="8136904" cy="5345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599"/>
              </a:spcBef>
              <a:buSzPct val="100000"/>
              <a:buFont typeface="Arial" pitchFamily="34"/>
              <a:buChar char="•"/>
            </a:pPr>
            <a:r>
              <a:rPr lang="pt-BR" b="1" dirty="0" smtClean="0"/>
              <a:t>a)</a:t>
            </a:r>
            <a:r>
              <a:rPr lang="pt-BR" dirty="0" smtClean="0"/>
              <a:t> A queima non se iniciará antes de </a:t>
            </a:r>
            <a:r>
              <a:rPr lang="pt-BR" dirty="0" err="1" smtClean="0"/>
              <a:t>saír</a:t>
            </a:r>
            <a:r>
              <a:rPr lang="pt-BR" dirty="0" smtClean="0"/>
              <a:t> o sol e quedará totalmente extinguida </a:t>
            </a:r>
            <a:r>
              <a:rPr lang="pt-BR" dirty="0" err="1" smtClean="0"/>
              <a:t>dúas</a:t>
            </a:r>
            <a:r>
              <a:rPr lang="pt-BR" dirty="0" smtClean="0"/>
              <a:t> horas antes do momento da </a:t>
            </a:r>
            <a:r>
              <a:rPr lang="pt-BR" dirty="0" err="1" smtClean="0"/>
              <a:t>súa</a:t>
            </a:r>
            <a:r>
              <a:rPr lang="pt-BR" dirty="0" smtClean="0"/>
              <a:t> posta.</a:t>
            </a:r>
          </a:p>
          <a:p>
            <a:pPr lvl="0" algn="just">
              <a:spcBef>
                <a:spcPts val="1599"/>
              </a:spcBef>
              <a:buSzPct val="100000"/>
              <a:buFont typeface="Arial" pitchFamily="34"/>
              <a:buChar char="•"/>
            </a:pPr>
            <a:r>
              <a:rPr lang="pt-BR" b="1" dirty="0" smtClean="0"/>
              <a:t>b)</a:t>
            </a:r>
            <a:r>
              <a:rPr lang="pt-BR" dirty="0" smtClean="0"/>
              <a:t> Previamente ao seu inicio, </a:t>
            </a:r>
            <a:r>
              <a:rPr lang="pt-BR" dirty="0" err="1" smtClean="0"/>
              <a:t>farase</a:t>
            </a:r>
            <a:r>
              <a:rPr lang="pt-BR" dirty="0" smtClean="0"/>
              <a:t> unha </a:t>
            </a:r>
            <a:r>
              <a:rPr lang="pt-BR" dirty="0" err="1" smtClean="0"/>
              <a:t>devasa</a:t>
            </a:r>
            <a:r>
              <a:rPr lang="pt-BR" dirty="0" smtClean="0"/>
              <a:t> mediante a </a:t>
            </a:r>
            <a:r>
              <a:rPr lang="pt-BR" dirty="0" err="1" smtClean="0"/>
              <a:t>eliminación</a:t>
            </a:r>
            <a:r>
              <a:rPr lang="pt-BR" dirty="0" smtClean="0"/>
              <a:t> manual ou </a:t>
            </a:r>
            <a:r>
              <a:rPr lang="pt-BR" dirty="0" err="1" smtClean="0"/>
              <a:t>mecánica</a:t>
            </a:r>
            <a:r>
              <a:rPr lang="pt-BR" dirty="0" smtClean="0"/>
              <a:t> da totalidade do material </a:t>
            </a:r>
            <a:r>
              <a:rPr lang="pt-BR" dirty="0" err="1" smtClean="0"/>
              <a:t>combustible</a:t>
            </a:r>
            <a:r>
              <a:rPr lang="pt-BR" dirty="0" smtClean="0"/>
              <a:t> </a:t>
            </a:r>
            <a:r>
              <a:rPr lang="pt-BR" dirty="0" err="1" smtClean="0"/>
              <a:t>en</a:t>
            </a:r>
            <a:r>
              <a:rPr lang="pt-BR" dirty="0" smtClean="0"/>
              <a:t> unha </a:t>
            </a:r>
            <a:r>
              <a:rPr lang="pt-BR" dirty="0" err="1" smtClean="0"/>
              <a:t>franxa</a:t>
            </a:r>
            <a:r>
              <a:rPr lang="pt-BR" dirty="0" smtClean="0"/>
              <a:t> de polo menos cinco metros de longo, rodeando o perímetro que se vai a queimar.</a:t>
            </a:r>
          </a:p>
          <a:p>
            <a:pPr lvl="0" algn="just">
              <a:spcBef>
                <a:spcPts val="1599"/>
              </a:spcBef>
              <a:buSzPct val="100000"/>
              <a:buFont typeface="Arial" pitchFamily="34"/>
              <a:buChar char="•"/>
            </a:pPr>
            <a:r>
              <a:rPr lang="pt-BR" b="1" dirty="0" smtClean="0"/>
              <a:t>c)</a:t>
            </a:r>
            <a:r>
              <a:rPr lang="pt-BR" dirty="0" smtClean="0"/>
              <a:t> Non se iniciará </a:t>
            </a:r>
            <a:r>
              <a:rPr lang="pt-BR" dirty="0" err="1" smtClean="0"/>
              <a:t>ningunha</a:t>
            </a:r>
            <a:r>
              <a:rPr lang="pt-BR" dirty="0" smtClean="0"/>
              <a:t> queima </a:t>
            </a:r>
            <a:r>
              <a:rPr lang="pt-BR" dirty="0" err="1" smtClean="0"/>
              <a:t>cando</a:t>
            </a:r>
            <a:r>
              <a:rPr lang="pt-BR" dirty="0" smtClean="0"/>
              <a:t> as condiciones </a:t>
            </a:r>
            <a:r>
              <a:rPr lang="pt-BR" dirty="0" err="1" smtClean="0"/>
              <a:t>meteorolóxicas</a:t>
            </a:r>
            <a:r>
              <a:rPr lang="pt-BR" dirty="0" smtClean="0"/>
              <a:t> </a:t>
            </a:r>
            <a:r>
              <a:rPr lang="pt-BR" dirty="0" err="1" smtClean="0"/>
              <a:t>poidan</a:t>
            </a:r>
            <a:r>
              <a:rPr lang="pt-BR" dirty="0" smtClean="0"/>
              <a:t> dificultar o seu </a:t>
            </a:r>
            <a:r>
              <a:rPr lang="pt-BR" dirty="0" err="1" smtClean="0"/>
              <a:t>control</a:t>
            </a:r>
            <a:r>
              <a:rPr lang="pt-BR" dirty="0" smtClean="0"/>
              <a:t>, especialmente nos </a:t>
            </a:r>
            <a:r>
              <a:rPr lang="pt-BR" dirty="0" err="1" smtClean="0"/>
              <a:t>días</a:t>
            </a:r>
            <a:r>
              <a:rPr lang="pt-BR" dirty="0" smtClean="0"/>
              <a:t> de vento. Si iniciados os </a:t>
            </a:r>
            <a:r>
              <a:rPr lang="pt-BR" dirty="0" err="1" smtClean="0"/>
              <a:t>traballos</a:t>
            </a:r>
            <a:r>
              <a:rPr lang="pt-BR" dirty="0" smtClean="0"/>
              <a:t> aparecera vento, </a:t>
            </a:r>
            <a:r>
              <a:rPr lang="pt-BR" dirty="0" err="1" smtClean="0"/>
              <a:t>suspenderase</a:t>
            </a:r>
            <a:r>
              <a:rPr lang="pt-BR" dirty="0" smtClean="0"/>
              <a:t> </a:t>
            </a:r>
            <a:r>
              <a:rPr lang="pt-BR" dirty="0" err="1" smtClean="0"/>
              <a:t>inmediatamente</a:t>
            </a:r>
            <a:r>
              <a:rPr lang="pt-BR" dirty="0" smtClean="0"/>
              <a:t> a </a:t>
            </a:r>
            <a:r>
              <a:rPr lang="pt-BR" dirty="0" err="1" smtClean="0"/>
              <a:t>operación</a:t>
            </a:r>
            <a:r>
              <a:rPr lang="pt-BR" dirty="0" smtClean="0"/>
              <a:t> procedendo a apagar o lume.</a:t>
            </a:r>
          </a:p>
          <a:p>
            <a:pPr lvl="0" algn="just">
              <a:spcBef>
                <a:spcPts val="1599"/>
              </a:spcBef>
              <a:buSzPct val="100000"/>
              <a:buFont typeface="Arial" pitchFamily="34"/>
              <a:buChar char="•"/>
            </a:pPr>
            <a:r>
              <a:rPr lang="pt-BR" b="1" dirty="0" smtClean="0"/>
              <a:t>d)</a:t>
            </a:r>
            <a:r>
              <a:rPr lang="pt-BR" dirty="0" smtClean="0"/>
              <a:t> Non se abandonará a </a:t>
            </a:r>
            <a:r>
              <a:rPr lang="pt-BR" dirty="0" err="1" smtClean="0"/>
              <a:t>vixilancia</a:t>
            </a:r>
            <a:r>
              <a:rPr lang="pt-BR" dirty="0" smtClean="0"/>
              <a:t> da zona queimada, ata que o lume este totalmente apagado e </a:t>
            </a:r>
            <a:r>
              <a:rPr lang="pt-BR" dirty="0" err="1" smtClean="0"/>
              <a:t>transcurriran</a:t>
            </a:r>
            <a:r>
              <a:rPr lang="pt-BR" dirty="0" smtClean="0"/>
              <a:t> </a:t>
            </a:r>
            <a:r>
              <a:rPr lang="pt-BR" dirty="0" err="1" smtClean="0"/>
              <a:t>dúas</a:t>
            </a:r>
            <a:r>
              <a:rPr lang="pt-BR" dirty="0" smtClean="0"/>
              <a:t> horas </a:t>
            </a:r>
            <a:r>
              <a:rPr lang="pt-BR" dirty="0" err="1" smtClean="0"/>
              <a:t>sen</a:t>
            </a:r>
            <a:r>
              <a:rPr lang="pt-BR" dirty="0" smtClean="0"/>
              <a:t> que se </a:t>
            </a:r>
            <a:r>
              <a:rPr lang="pt-BR" dirty="0" err="1" smtClean="0"/>
              <a:t>observen</a:t>
            </a:r>
            <a:r>
              <a:rPr lang="pt-BR" dirty="0" smtClean="0"/>
              <a:t> lapas ou brasas.</a:t>
            </a:r>
          </a:p>
          <a:p>
            <a:pPr lvl="0" algn="just">
              <a:spcBef>
                <a:spcPts val="1599"/>
              </a:spcBef>
              <a:buSzPct val="100000"/>
              <a:buFont typeface="Arial" pitchFamily="34"/>
              <a:buChar char="•"/>
            </a:pPr>
            <a:r>
              <a:rPr lang="pt-BR" b="1" dirty="0" smtClean="0"/>
              <a:t>e)</a:t>
            </a:r>
            <a:r>
              <a:rPr lang="pt-BR" dirty="0" smtClean="0"/>
              <a:t> </a:t>
            </a:r>
            <a:r>
              <a:rPr lang="pt-BR" dirty="0" err="1" smtClean="0"/>
              <a:t>En</a:t>
            </a:r>
            <a:r>
              <a:rPr lang="pt-BR" dirty="0" smtClean="0"/>
              <a:t> toda queima autorizada </a:t>
            </a:r>
            <a:r>
              <a:rPr lang="pt-BR" dirty="0" err="1" smtClean="0"/>
              <a:t>deberase</a:t>
            </a:r>
            <a:r>
              <a:rPr lang="pt-BR" dirty="0" smtClean="0"/>
              <a:t> contar </a:t>
            </a:r>
            <a:r>
              <a:rPr lang="pt-BR" dirty="0" err="1" smtClean="0"/>
              <a:t>con</a:t>
            </a:r>
            <a:r>
              <a:rPr lang="pt-BR" dirty="0" smtClean="0"/>
              <a:t> </a:t>
            </a:r>
            <a:r>
              <a:rPr lang="pt-BR" dirty="0" err="1" smtClean="0"/>
              <a:t>persoal</a:t>
            </a:r>
            <a:r>
              <a:rPr lang="pt-BR" dirty="0" smtClean="0"/>
              <a:t> e </a:t>
            </a:r>
            <a:r>
              <a:rPr lang="pt-BR" dirty="0" err="1" smtClean="0"/>
              <a:t>con</a:t>
            </a:r>
            <a:r>
              <a:rPr lang="pt-BR" dirty="0" smtClean="0"/>
              <a:t> material suficiente para o seu </a:t>
            </a:r>
            <a:r>
              <a:rPr lang="pt-BR" dirty="0" err="1" smtClean="0"/>
              <a:t>debido</a:t>
            </a:r>
            <a:r>
              <a:rPr lang="pt-BR" dirty="0" smtClean="0"/>
              <a:t> </a:t>
            </a:r>
            <a:r>
              <a:rPr lang="pt-BR" dirty="0" err="1" smtClean="0"/>
              <a:t>control</a:t>
            </a:r>
            <a:r>
              <a:rPr lang="pt-BR" dirty="0" smtClean="0"/>
              <a:t>. Dado o elevado risco que </a:t>
            </a:r>
            <a:r>
              <a:rPr lang="pt-BR" dirty="0" err="1" smtClean="0"/>
              <a:t>supoñen</a:t>
            </a:r>
            <a:r>
              <a:rPr lang="pt-BR" dirty="0" smtClean="0"/>
              <a:t> este tipo de queimas para a seguridade e a saúde do </a:t>
            </a:r>
            <a:r>
              <a:rPr lang="pt-BR" dirty="0" err="1" smtClean="0"/>
              <a:t>persoal</a:t>
            </a:r>
            <a:r>
              <a:rPr lang="pt-BR" dirty="0" smtClean="0"/>
              <a:t> que as leva a termino, </a:t>
            </a:r>
            <a:r>
              <a:rPr lang="pt-BR" dirty="0" err="1" smtClean="0"/>
              <a:t>en</a:t>
            </a:r>
            <a:r>
              <a:rPr lang="pt-BR" dirty="0" smtClean="0"/>
              <a:t> </a:t>
            </a:r>
            <a:r>
              <a:rPr lang="pt-BR" dirty="0" err="1" smtClean="0"/>
              <a:t>ningún</a:t>
            </a:r>
            <a:r>
              <a:rPr lang="pt-BR" dirty="0" smtClean="0"/>
              <a:t> caso se </a:t>
            </a:r>
            <a:r>
              <a:rPr lang="pt-BR" dirty="0" err="1" smtClean="0"/>
              <a:t>poderán</a:t>
            </a:r>
            <a:r>
              <a:rPr lang="pt-BR" dirty="0" smtClean="0"/>
              <a:t> realizar individualmente, </a:t>
            </a:r>
            <a:r>
              <a:rPr lang="pt-BR" dirty="0" err="1" smtClean="0"/>
              <a:t>aínda</a:t>
            </a:r>
            <a:r>
              <a:rPr lang="pt-BR" dirty="0" smtClean="0"/>
              <a:t> no caso de que a </a:t>
            </a:r>
            <a:r>
              <a:rPr lang="pt-BR" dirty="0" err="1" smtClean="0"/>
              <a:t>súa</a:t>
            </a:r>
            <a:r>
              <a:rPr lang="pt-BR" dirty="0" smtClean="0"/>
              <a:t> </a:t>
            </a:r>
            <a:r>
              <a:rPr lang="pt-BR" dirty="0" err="1" smtClean="0"/>
              <a:t>extensión</a:t>
            </a:r>
            <a:r>
              <a:rPr lang="pt-BR" dirty="0" smtClean="0"/>
              <a:t> </a:t>
            </a:r>
            <a:r>
              <a:rPr lang="pt-BR" dirty="0" err="1" smtClean="0"/>
              <a:t>sexa</a:t>
            </a:r>
            <a:r>
              <a:rPr lang="pt-BR" dirty="0" smtClean="0"/>
              <a:t> pequena e </a:t>
            </a:r>
            <a:r>
              <a:rPr lang="pt-BR" dirty="0" err="1" smtClean="0"/>
              <a:t>en</a:t>
            </a:r>
            <a:r>
              <a:rPr lang="pt-BR" dirty="0" smtClean="0"/>
              <a:t> principio se considere que o risco é mínimo.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8053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1636</Words>
  <Application>Microsoft Office PowerPoint</Application>
  <PresentationFormat>Presentación en pantalla (4:3)</PresentationFormat>
  <Paragraphs>147</Paragraphs>
  <Slides>40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1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Comunicacións de queimas: condicionantes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Porcentaxes incendios por uso do lume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35</cp:revision>
  <dcterms:created xsi:type="dcterms:W3CDTF">2018-06-14T12:00:40Z</dcterms:created>
  <dcterms:modified xsi:type="dcterms:W3CDTF">2018-06-14T16:54:59Z</dcterms:modified>
</cp:coreProperties>
</file>